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6"/>
  </p:notesMasterIdLst>
  <p:sldIdLst>
    <p:sldId id="284" r:id="rId2"/>
    <p:sldId id="285" r:id="rId3"/>
    <p:sldId id="286" r:id="rId4"/>
    <p:sldId id="287" r:id="rId5"/>
    <p:sldId id="316" r:id="rId6"/>
    <p:sldId id="315" r:id="rId7"/>
    <p:sldId id="317"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18" r:id="rId25"/>
    <p:sldId id="305" r:id="rId26"/>
    <p:sldId id="306" r:id="rId27"/>
    <p:sldId id="307" r:id="rId28"/>
    <p:sldId id="308" r:id="rId29"/>
    <p:sldId id="309" r:id="rId30"/>
    <p:sldId id="310" r:id="rId31"/>
    <p:sldId id="311" r:id="rId32"/>
    <p:sldId id="314" r:id="rId33"/>
    <p:sldId id="312" r:id="rId34"/>
    <p:sldId id="313" r:id="rId35"/>
  </p:sldIdLst>
  <p:sldSz cx="9144000" cy="6858000" type="screen4x3"/>
  <p:notesSz cx="6858000" cy="9144000"/>
  <p:embeddedFontLst>
    <p:embeddedFont>
      <p:font typeface="PT Sans Narrow" panose="020B0604020202020204" charset="0"/>
      <p:regular r:id="rId37"/>
      <p:bold r:id="rId38"/>
    </p:embeddedFont>
    <p:embeddedFont>
      <p:font typeface="Open Sans" panose="020B0606030504020204" pitchFamily="34" charset="0"/>
      <p:regular r:id="rId39"/>
      <p:bold r:id="rId40"/>
      <p:italic r:id="rId41"/>
      <p:boldItalic r:id="rId42"/>
    </p:embeddedFont>
    <p:embeddedFont>
      <p:font typeface="Clarendon BT" panose="02040704040505020204" pitchFamily="18" charset="0"/>
      <p:regular r:id="rId43"/>
      <p:bold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DBA79F-6213-4836-ABFC-D8AA0CBA1266}">
  <a:tblStyle styleId="{D0DBA79F-6213-4836-ABFC-D8AA0CBA1266}" styleName="Table_0"/>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18" autoAdjust="0"/>
    <p:restoredTop sz="94660"/>
  </p:normalViewPr>
  <p:slideViewPr>
    <p:cSldViewPr snapToGrid="0">
      <p:cViewPr varScale="1">
        <p:scale>
          <a:sx n="71" d="100"/>
          <a:sy n="71" d="100"/>
        </p:scale>
        <p:origin x="81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418748810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twitter.com/AlxEtz" TargetMode="External"/><Relationship Id="rId7" Type="http://schemas.openxmlformats.org/officeDocument/2006/relationships/hyperlink" Target="https://twitter.com/AlxEtz/status/742450077541638145"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twitter.com/lakens" TargetMode="External"/><Relationship Id="rId5" Type="http://schemas.openxmlformats.org/officeDocument/2006/relationships/hyperlink" Target="https://twitter.com/Research_Tim" TargetMode="External"/><Relationship Id="rId4" Type="http://schemas.openxmlformats.org/officeDocument/2006/relationships/hyperlink" Target="https://twitter.com/AlxEtz/status/742447965650849792"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twitter.com/AlxEtz" TargetMode="External"/><Relationship Id="rId7" Type="http://schemas.openxmlformats.org/officeDocument/2006/relationships/hyperlink" Target="https://twitter.com/AlxEtz/status/742450077541638145"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twitter.com/lakens" TargetMode="External"/><Relationship Id="rId5" Type="http://schemas.openxmlformats.org/officeDocument/2006/relationships/hyperlink" Target="https://twitter.com/Research_Tim" TargetMode="External"/><Relationship Id="rId4" Type="http://schemas.openxmlformats.org/officeDocument/2006/relationships/hyperlink" Target="https://twitter.com/AlxEtz/status/74244796565084979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twitter.com/AlxEtz" TargetMode="External"/><Relationship Id="rId7" Type="http://schemas.openxmlformats.org/officeDocument/2006/relationships/hyperlink" Target="https://twitter.com/AlxEtz/status/742450077541638145"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twitter.com/lakens" TargetMode="External"/><Relationship Id="rId5" Type="http://schemas.openxmlformats.org/officeDocument/2006/relationships/hyperlink" Target="https://twitter.com/Research_Tim" TargetMode="External"/><Relationship Id="rId4" Type="http://schemas.openxmlformats.org/officeDocument/2006/relationships/hyperlink" Target="https://twitter.com/AlxEtz/status/742447965650849792"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twitter.com/AlxEtz" TargetMode="External"/><Relationship Id="rId7" Type="http://schemas.openxmlformats.org/officeDocument/2006/relationships/hyperlink" Target="https://twitter.com/AlxEtz/status/742450077541638145"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twitter.com/lakens" TargetMode="External"/><Relationship Id="rId5" Type="http://schemas.openxmlformats.org/officeDocument/2006/relationships/hyperlink" Target="https://twitter.com/Research_Tim" TargetMode="External"/><Relationship Id="rId4" Type="http://schemas.openxmlformats.org/officeDocument/2006/relationships/hyperlink" Target="https://twitter.com/AlxEtz/status/742447965650849792"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0" name="Shape 2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520075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5" name="Shape 31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898098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Shape 3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1" name="Shape 3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7676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8" name="Shape 32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998592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Shape 3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4" name="Shape 33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970823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2" name="Shape 3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06474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Shape 3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9" name="Shape 34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53673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7" name="Shape 3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256761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7" name="Shape 36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993648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2" name="Shape 3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4"/>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I'll make a quick blog about it this week. One answer: for p&lt;~.4, its 1/[-e*p*ln(p)]</a:t>
            </a:r>
          </a:p>
          <a:p>
            <a:pPr lvl="0" rtl="0">
              <a:spcBef>
                <a:spcPts val="0"/>
              </a:spcBef>
              <a:buNone/>
            </a:pPr>
            <a:endParaRPr/>
          </a:p>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7"/>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try this r code 1/(-exp(1)*.05*log(.05))</a:t>
            </a:r>
          </a:p>
          <a:p>
            <a:pPr lvl="0" rtl="0">
              <a:spcBef>
                <a:spcPts val="0"/>
              </a:spcBef>
              <a:buNone/>
            </a:pPr>
            <a:endParaRPr/>
          </a:p>
          <a:p>
            <a:pPr lvl="0" rtl="0">
              <a:spcBef>
                <a:spcPts val="0"/>
              </a:spcBef>
              <a:buNone/>
            </a:pPr>
            <a:endParaRPr b="1"/>
          </a:p>
          <a:p>
            <a:pPr lvl="0" rtl="0">
              <a:spcBef>
                <a:spcPts val="0"/>
              </a:spcBef>
              <a:buNone/>
            </a:pPr>
            <a:endParaRPr b="1"/>
          </a:p>
        </p:txBody>
      </p:sp>
    </p:spTree>
    <p:extLst>
      <p:ext uri="{BB962C8B-B14F-4D97-AF65-F5344CB8AC3E}">
        <p14:creationId xmlns:p14="http://schemas.microsoft.com/office/powerpoint/2010/main" val="1841714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9" name="Shape 37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4"/>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I'll make a quick blog about it this week. One answer: for p&lt;~.4, its 1/[-e*p*ln(p)]</a:t>
            </a:r>
          </a:p>
          <a:p>
            <a:pPr lvl="0" rtl="0">
              <a:spcBef>
                <a:spcPts val="0"/>
              </a:spcBef>
              <a:buNone/>
            </a:pPr>
            <a:endParaRPr/>
          </a:p>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7"/>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try this r code 1/(-exp(1)*.05*log(.05))</a:t>
            </a:r>
          </a:p>
          <a:p>
            <a:pPr lvl="0" rtl="0">
              <a:spcBef>
                <a:spcPts val="0"/>
              </a:spcBef>
              <a:buNone/>
            </a:pPr>
            <a:endParaRPr/>
          </a:p>
          <a:p>
            <a:pPr lvl="0" rtl="0">
              <a:spcBef>
                <a:spcPts val="0"/>
              </a:spcBef>
              <a:buNone/>
            </a:pPr>
            <a:endParaRPr b="1"/>
          </a:p>
          <a:p>
            <a:pPr lvl="0" rtl="0">
              <a:spcBef>
                <a:spcPts val="0"/>
              </a:spcBef>
              <a:buNone/>
            </a:pPr>
            <a:endParaRPr b="1"/>
          </a:p>
        </p:txBody>
      </p:sp>
    </p:spTree>
    <p:extLst>
      <p:ext uri="{BB962C8B-B14F-4D97-AF65-F5344CB8AC3E}">
        <p14:creationId xmlns:p14="http://schemas.microsoft.com/office/powerpoint/2010/main" val="1334708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6" name="Shape 2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846775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Shape 3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7" name="Shape 3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4"/>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I'll make a quick blog about it this week. One answer: for p&lt;~.4, its 1/[-e*p*ln(p)]</a:t>
            </a:r>
          </a:p>
          <a:p>
            <a:pPr lvl="0" rtl="0">
              <a:spcBef>
                <a:spcPts val="0"/>
              </a:spcBef>
              <a:buNone/>
            </a:pPr>
            <a:endParaRPr/>
          </a:p>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7"/>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try this r code 1/(-exp(1)*.05*log(.05))</a:t>
            </a:r>
          </a:p>
          <a:p>
            <a:pPr lvl="0" rtl="0">
              <a:spcBef>
                <a:spcPts val="0"/>
              </a:spcBef>
              <a:buNone/>
            </a:pPr>
            <a:endParaRPr/>
          </a:p>
          <a:p>
            <a:pPr lvl="0" rtl="0">
              <a:spcBef>
                <a:spcPts val="0"/>
              </a:spcBef>
              <a:buNone/>
            </a:pPr>
            <a:endParaRPr b="1"/>
          </a:p>
          <a:p>
            <a:pPr lvl="0" rtl="0">
              <a:spcBef>
                <a:spcPts val="0"/>
              </a:spcBef>
              <a:buNone/>
            </a:pPr>
            <a:endParaRPr b="1"/>
          </a:p>
        </p:txBody>
      </p:sp>
    </p:spTree>
    <p:extLst>
      <p:ext uri="{BB962C8B-B14F-4D97-AF65-F5344CB8AC3E}">
        <p14:creationId xmlns:p14="http://schemas.microsoft.com/office/powerpoint/2010/main" val="2014832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8" name="Shape 3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4"/>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I'll make a quick blog about it this week. One answer: for p&lt;~.4, its 1/[-e*p*ln(p)]</a:t>
            </a:r>
          </a:p>
          <a:p>
            <a:pPr lvl="0" rtl="0">
              <a:spcBef>
                <a:spcPts val="0"/>
              </a:spcBef>
              <a:buNone/>
            </a:pPr>
            <a:endParaRPr/>
          </a:p>
          <a:p>
            <a:pPr lvl="0" rtl="0">
              <a:spcBef>
                <a:spcPts val="0"/>
              </a:spcBef>
              <a:buNone/>
            </a:pPr>
            <a:r>
              <a:rPr lang="en-GB" b="1" u="sng">
                <a:solidFill>
                  <a:schemeClr val="hlink"/>
                </a:solidFill>
                <a:hlinkClick r:id="rId3"/>
              </a:rPr>
              <a:t>Alexander Etz</a:t>
            </a:r>
            <a:r>
              <a:rPr lang="en-GB" u="sng">
                <a:solidFill>
                  <a:schemeClr val="hlink"/>
                </a:solidFill>
                <a:hlinkClick r:id="rId3"/>
              </a:rPr>
              <a:t> ‏@</a:t>
            </a:r>
            <a:r>
              <a:rPr lang="en-GB" b="1" u="sng">
                <a:solidFill>
                  <a:schemeClr val="hlink"/>
                </a:solidFill>
                <a:hlinkClick r:id="rId3"/>
              </a:rPr>
              <a:t>AlxEtz</a:t>
            </a:r>
            <a:r>
              <a:rPr lang="en-GB" u="sng">
                <a:solidFill>
                  <a:schemeClr val="hlink"/>
                </a:solidFill>
                <a:hlinkClick r:id="rId7"/>
              </a:rPr>
              <a:t> Jun 13</a:t>
            </a:r>
          </a:p>
          <a:p>
            <a:pPr lvl="0" rtl="0">
              <a:spcBef>
                <a:spcPts val="0"/>
              </a:spcBef>
              <a:buNone/>
            </a:pPr>
            <a:r>
              <a:rPr lang="en-GB" u="sng">
                <a:solidFill>
                  <a:schemeClr val="hlink"/>
                </a:solidFill>
                <a:hlinkClick r:id="rId5"/>
              </a:rPr>
              <a:t>@</a:t>
            </a:r>
            <a:r>
              <a:rPr lang="en-GB" b="1" u="sng">
                <a:solidFill>
                  <a:schemeClr val="hlink"/>
                </a:solidFill>
                <a:hlinkClick r:id="rId5"/>
              </a:rPr>
              <a:t>Research_Tim</a:t>
            </a:r>
            <a:r>
              <a:rPr lang="en-GB">
                <a:hlinkClick r:id="rId6"/>
              </a:rPr>
              <a:t> </a:t>
            </a:r>
            <a:r>
              <a:rPr lang="en-GB" u="sng">
                <a:solidFill>
                  <a:schemeClr val="hlink"/>
                </a:solidFill>
                <a:hlinkClick r:id="rId6"/>
              </a:rPr>
              <a:t>@</a:t>
            </a:r>
            <a:r>
              <a:rPr lang="en-GB" b="1" u="sng">
                <a:solidFill>
                  <a:schemeClr val="hlink"/>
                </a:solidFill>
                <a:hlinkClick r:id="rId6"/>
              </a:rPr>
              <a:t>lakens</a:t>
            </a:r>
            <a:r>
              <a:rPr lang="en-GB"/>
              <a:t> try this r code 1/(-exp(1)*.05*log(.05))</a:t>
            </a:r>
          </a:p>
          <a:p>
            <a:pPr lvl="0" rtl="0">
              <a:spcBef>
                <a:spcPts val="0"/>
              </a:spcBef>
              <a:buNone/>
            </a:pPr>
            <a:endParaRPr/>
          </a:p>
          <a:p>
            <a:pPr lvl="0" rtl="0">
              <a:spcBef>
                <a:spcPts val="0"/>
              </a:spcBef>
              <a:buNone/>
            </a:pPr>
            <a:endParaRPr b="1"/>
          </a:p>
          <a:p>
            <a:pPr lvl="0" rtl="0">
              <a:spcBef>
                <a:spcPts val="0"/>
              </a:spcBef>
              <a:buNone/>
            </a:pPr>
            <a:endParaRPr b="1"/>
          </a:p>
        </p:txBody>
      </p:sp>
    </p:spTree>
    <p:extLst>
      <p:ext uri="{BB962C8B-B14F-4D97-AF65-F5344CB8AC3E}">
        <p14:creationId xmlns:p14="http://schemas.microsoft.com/office/powerpoint/2010/main" val="3295759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Shape 4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9" name="Shape 40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16891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5" name="Shape 41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473551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1" name="Shape 4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GB"/>
              <a:t>Keskustelu täällä: https://www.facebook.com/groups/853552931365745/permalink/1010518825669154/</a:t>
            </a:r>
          </a:p>
        </p:txBody>
      </p:sp>
    </p:spTree>
    <p:extLst>
      <p:ext uri="{BB962C8B-B14F-4D97-AF65-F5344CB8AC3E}">
        <p14:creationId xmlns:p14="http://schemas.microsoft.com/office/powerpoint/2010/main" val="22046939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9" name="Shape 4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281132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4" name="Shape 43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905666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Shape 4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2" name="Shape 4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43046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7" name="Shape 4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368300">
              <a:lnSpc>
                <a:spcPct val="150000"/>
              </a:lnSpc>
              <a:spcBef>
                <a:spcPts val="0"/>
              </a:spcBef>
              <a:spcAft>
                <a:spcPts val="1600"/>
              </a:spcAft>
              <a:buSzPct val="100000"/>
              <a:buFont typeface="Open Sans"/>
            </a:pPr>
            <a:r>
              <a:rPr lang="en-GB" sz="2200">
                <a:latin typeface="Open Sans"/>
                <a:ea typeface="Open Sans"/>
                <a:cs typeface="Open Sans"/>
                <a:sym typeface="Open Sans"/>
              </a:rPr>
              <a:t>40+ years ago Fisher thought finding then “worthy of another look” </a:t>
            </a:r>
          </a:p>
        </p:txBody>
      </p:sp>
    </p:spTree>
    <p:extLst>
      <p:ext uri="{BB962C8B-B14F-4D97-AF65-F5344CB8AC3E}">
        <p14:creationId xmlns:p14="http://schemas.microsoft.com/office/powerpoint/2010/main" val="9419586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3" name="Shape 45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368300" rtl="0">
              <a:lnSpc>
                <a:spcPct val="150000"/>
              </a:lnSpc>
              <a:spcBef>
                <a:spcPts val="0"/>
              </a:spcBef>
              <a:spcAft>
                <a:spcPts val="1600"/>
              </a:spcAft>
              <a:buSzPct val="200000"/>
              <a:buFont typeface="Open Sans"/>
            </a:pPr>
            <a:endParaRPr/>
          </a:p>
        </p:txBody>
      </p:sp>
    </p:spTree>
    <p:extLst>
      <p:ext uri="{BB962C8B-B14F-4D97-AF65-F5344CB8AC3E}">
        <p14:creationId xmlns:p14="http://schemas.microsoft.com/office/powerpoint/2010/main" val="2007677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4" name="Shape 27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8436346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Shape 4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9" name="Shape 4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348451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0" name="Shape 49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225148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Shape 4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3" name="Shape 47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8988005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Shape 4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0" name="Shape 48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516521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961484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834341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31305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417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297363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7" name="Shape 3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5827657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grpSp>
        <p:nvGrpSpPr>
          <p:cNvPr id="12" name="Shape 12"/>
          <p:cNvGrpSpPr/>
          <p:nvPr/>
        </p:nvGrpSpPr>
        <p:grpSpPr>
          <a:xfrm>
            <a:off x="1003669" y="873766"/>
            <a:ext cx="7136667" cy="203194"/>
            <a:chOff x="1346428" y="1011300"/>
            <a:chExt cx="6452100" cy="152400"/>
          </a:xfrm>
        </p:grpSpPr>
        <p:cxnSp>
          <p:nvCxnSpPr>
            <p:cNvPr id="13"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4"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15" name="Shape 15"/>
          <p:cNvSpPr txBox="1">
            <a:spLocks noGrp="1"/>
          </p:cNvSpPr>
          <p:nvPr>
            <p:ph type="ctrTitle"/>
          </p:nvPr>
        </p:nvSpPr>
        <p:spPr>
          <a:xfrm>
            <a:off x="1003650" y="1710985"/>
            <a:ext cx="7136700" cy="1363200"/>
          </a:xfrm>
          <a:prstGeom prst="rect">
            <a:avLst/>
          </a:prstGeom>
        </p:spPr>
        <p:txBody>
          <a:bodyPr lIns="91425" tIns="91425" rIns="91425" bIns="91425" anchor="b" anchorCtr="0"/>
          <a:lstStyle>
            <a:lvl1pPr lvl="0" algn="ctr">
              <a:spcBef>
                <a:spcPts val="0"/>
              </a:spcBef>
              <a:buSzPct val="100000"/>
              <a:defRPr sz="5400"/>
            </a:lvl1pPr>
            <a:lvl2pPr lvl="1" algn="ctr">
              <a:spcBef>
                <a:spcPts val="0"/>
              </a:spcBef>
              <a:buSzPct val="100000"/>
              <a:defRPr sz="5400"/>
            </a:lvl2pPr>
            <a:lvl3pPr lvl="2" algn="ctr">
              <a:spcBef>
                <a:spcPts val="0"/>
              </a:spcBef>
              <a:buSzPct val="100000"/>
              <a:defRPr sz="5400"/>
            </a:lvl3pPr>
            <a:lvl4pPr lvl="3" algn="ctr">
              <a:spcBef>
                <a:spcPts val="0"/>
              </a:spcBef>
              <a:buSzPct val="100000"/>
              <a:defRPr sz="5400"/>
            </a:lvl4pPr>
            <a:lvl5pPr lvl="4" algn="ctr">
              <a:spcBef>
                <a:spcPts val="0"/>
              </a:spcBef>
              <a:buSzPct val="100000"/>
              <a:defRPr sz="5400"/>
            </a:lvl5pPr>
            <a:lvl6pPr lvl="5" algn="ctr">
              <a:spcBef>
                <a:spcPts val="0"/>
              </a:spcBef>
              <a:buSzPct val="100000"/>
              <a:defRPr sz="5400"/>
            </a:lvl6pPr>
            <a:lvl7pPr lvl="6" algn="ctr">
              <a:spcBef>
                <a:spcPts val="0"/>
              </a:spcBef>
              <a:buSzPct val="100000"/>
              <a:defRPr sz="5400"/>
            </a:lvl7pPr>
            <a:lvl8pPr lvl="7" algn="ctr">
              <a:spcBef>
                <a:spcPts val="0"/>
              </a:spcBef>
              <a:buSzPct val="100000"/>
              <a:defRPr sz="5400"/>
            </a:lvl8pPr>
            <a:lvl9pPr lvl="8" algn="ctr">
              <a:spcBef>
                <a:spcPts val="0"/>
              </a:spcBef>
              <a:buSzPct val="100000"/>
              <a:defRPr sz="5400"/>
            </a:lvl9pPr>
          </a:lstStyle>
          <a:p>
            <a:endParaRPr/>
          </a:p>
        </p:txBody>
      </p:sp>
      <p:sp>
        <p:nvSpPr>
          <p:cNvPr id="16" name="Shape 16"/>
          <p:cNvSpPr txBox="1">
            <a:spLocks noGrp="1"/>
          </p:cNvSpPr>
          <p:nvPr>
            <p:ph type="subTitle" idx="1"/>
          </p:nvPr>
        </p:nvSpPr>
        <p:spPr>
          <a:xfrm>
            <a:off x="2136725" y="3175352"/>
            <a:ext cx="4870500" cy="10569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400"/>
            </a:lvl1pPr>
            <a:lvl2pPr lvl="1" algn="ctr">
              <a:lnSpc>
                <a:spcPct val="100000"/>
              </a:lnSpc>
              <a:spcBef>
                <a:spcPts val="0"/>
              </a:spcBef>
              <a:spcAft>
                <a:spcPts val="0"/>
              </a:spcAft>
              <a:buSzPct val="100000"/>
              <a:buNone/>
              <a:defRPr sz="2400"/>
            </a:lvl2pPr>
            <a:lvl3pPr lvl="2" algn="ctr">
              <a:lnSpc>
                <a:spcPct val="100000"/>
              </a:lnSpc>
              <a:spcBef>
                <a:spcPts val="0"/>
              </a:spcBef>
              <a:spcAft>
                <a:spcPts val="0"/>
              </a:spcAft>
              <a:buSzPct val="100000"/>
              <a:buNone/>
              <a:defRPr sz="2400"/>
            </a:lvl3pPr>
            <a:lvl4pPr lvl="3" algn="ctr">
              <a:lnSpc>
                <a:spcPct val="100000"/>
              </a:lnSpc>
              <a:spcBef>
                <a:spcPts val="0"/>
              </a:spcBef>
              <a:spcAft>
                <a:spcPts val="0"/>
              </a:spcAft>
              <a:buSzPct val="100000"/>
              <a:buNone/>
              <a:defRPr sz="2400"/>
            </a:lvl4pPr>
            <a:lvl5pPr lvl="4" algn="ctr">
              <a:lnSpc>
                <a:spcPct val="100000"/>
              </a:lnSpc>
              <a:spcBef>
                <a:spcPts val="0"/>
              </a:spcBef>
              <a:spcAft>
                <a:spcPts val="0"/>
              </a:spcAft>
              <a:buSzPct val="100000"/>
              <a:buNone/>
              <a:defRPr sz="2400"/>
            </a:lvl5pPr>
            <a:lvl6pPr lvl="5" algn="ctr">
              <a:lnSpc>
                <a:spcPct val="100000"/>
              </a:lnSpc>
              <a:spcBef>
                <a:spcPts val="0"/>
              </a:spcBef>
              <a:spcAft>
                <a:spcPts val="0"/>
              </a:spcAft>
              <a:buSzPct val="100000"/>
              <a:buNone/>
              <a:defRPr sz="2400"/>
            </a:lvl6pPr>
            <a:lvl7pPr lvl="6" algn="ctr">
              <a:lnSpc>
                <a:spcPct val="100000"/>
              </a:lnSpc>
              <a:spcBef>
                <a:spcPts val="0"/>
              </a:spcBef>
              <a:spcAft>
                <a:spcPts val="0"/>
              </a:spcAft>
              <a:buSzPct val="100000"/>
              <a:buNone/>
              <a:defRPr sz="2400"/>
            </a:lvl7pPr>
            <a:lvl8pPr lvl="7" algn="ctr">
              <a:lnSpc>
                <a:spcPct val="100000"/>
              </a:lnSpc>
              <a:spcBef>
                <a:spcPts val="0"/>
              </a:spcBef>
              <a:spcAft>
                <a:spcPts val="0"/>
              </a:spcAft>
              <a:buSzPct val="100000"/>
              <a:buNone/>
              <a:defRPr sz="2400"/>
            </a:lvl8pPr>
            <a:lvl9pPr lvl="8" algn="ctr">
              <a:lnSpc>
                <a:spcPct val="100000"/>
              </a:lnSpc>
              <a:spcBef>
                <a:spcPts val="0"/>
              </a:spcBef>
              <a:spcAft>
                <a:spcPts val="0"/>
              </a:spcAft>
              <a:buSzPct val="100000"/>
              <a:buNone/>
              <a:defRPr sz="2400"/>
            </a:lvl9pPr>
          </a:lstStyle>
          <a:p>
            <a:endParaRPr/>
          </a:p>
        </p:txBody>
      </p:sp>
      <p:sp>
        <p:nvSpPr>
          <p:cNvPr id="17" name="Shape 17"/>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pic>
        <p:nvPicPr>
          <p:cNvPr id="18" name="Shape 18"/>
          <p:cNvPicPr preferRelativeResize="0"/>
          <p:nvPr/>
        </p:nvPicPr>
        <p:blipFill>
          <a:blip r:embed="rId2">
            <a:alphaModFix/>
          </a:blip>
          <a:stretch>
            <a:fillRect/>
          </a:stretch>
        </p:blipFill>
        <p:spPr>
          <a:xfrm>
            <a:off x="-54350" y="4442150"/>
            <a:ext cx="9288875" cy="2510925"/>
          </a:xfrm>
          <a:prstGeom prst="rect">
            <a:avLst/>
          </a:prstGeom>
          <a:noFill/>
          <a:ln>
            <a:noFill/>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51"/>
        <p:cNvGrpSpPr/>
        <p:nvPr/>
      </p:nvGrpSpPr>
      <p:grpSpPr>
        <a:xfrm>
          <a:off x="0" y="0"/>
          <a:ext cx="0" cy="0"/>
          <a:chOff x="0" y="0"/>
          <a:chExt cx="0" cy="0"/>
        </a:xfrm>
      </p:grpSpPr>
      <p:sp>
        <p:nvSpPr>
          <p:cNvPr id="52" name="Shape 52"/>
          <p:cNvSpPr/>
          <p:nvPr/>
        </p:nvSpPr>
        <p:spPr>
          <a:xfrm>
            <a:off x="-75" y="6727600"/>
            <a:ext cx="9144000" cy="130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53" name="Shape 53"/>
          <p:cNvSpPr txBox="1">
            <a:spLocks noGrp="1"/>
          </p:cNvSpPr>
          <p:nvPr>
            <p:ph type="title"/>
          </p:nvPr>
        </p:nvSpPr>
        <p:spPr>
          <a:xfrm>
            <a:off x="311700" y="1739800"/>
            <a:ext cx="8520600" cy="2051100"/>
          </a:xfrm>
          <a:prstGeom prst="rect">
            <a:avLst/>
          </a:prstGeom>
        </p:spPr>
        <p:txBody>
          <a:bodyPr lIns="91425" tIns="91425" rIns="91425" bIns="91425" anchor="ctr" anchorCtr="0"/>
          <a:lstStyle>
            <a:lvl1pPr lvl="0" algn="ctr">
              <a:spcBef>
                <a:spcPts val="0"/>
              </a:spcBef>
              <a:buClr>
                <a:schemeClr val="accent3"/>
              </a:buClr>
              <a:buSzPct val="100000"/>
              <a:defRPr sz="13000">
                <a:solidFill>
                  <a:schemeClr val="accent3"/>
                </a:solidFill>
              </a:defRPr>
            </a:lvl1pPr>
            <a:lvl2pPr lvl="1" algn="ctr">
              <a:spcBef>
                <a:spcPts val="0"/>
              </a:spcBef>
              <a:buClr>
                <a:schemeClr val="accent3"/>
              </a:buClr>
              <a:buSzPct val="100000"/>
              <a:defRPr sz="13000">
                <a:solidFill>
                  <a:schemeClr val="accent3"/>
                </a:solidFill>
              </a:defRPr>
            </a:lvl2pPr>
            <a:lvl3pPr lvl="2" algn="ctr">
              <a:spcBef>
                <a:spcPts val="0"/>
              </a:spcBef>
              <a:buClr>
                <a:schemeClr val="accent3"/>
              </a:buClr>
              <a:buSzPct val="100000"/>
              <a:defRPr sz="13000">
                <a:solidFill>
                  <a:schemeClr val="accent3"/>
                </a:solidFill>
              </a:defRPr>
            </a:lvl3pPr>
            <a:lvl4pPr lvl="3" algn="ctr">
              <a:spcBef>
                <a:spcPts val="0"/>
              </a:spcBef>
              <a:buClr>
                <a:schemeClr val="accent3"/>
              </a:buClr>
              <a:buSzPct val="100000"/>
              <a:defRPr sz="13000">
                <a:solidFill>
                  <a:schemeClr val="accent3"/>
                </a:solidFill>
              </a:defRPr>
            </a:lvl4pPr>
            <a:lvl5pPr lvl="4" algn="ctr">
              <a:spcBef>
                <a:spcPts val="0"/>
              </a:spcBef>
              <a:buClr>
                <a:schemeClr val="accent3"/>
              </a:buClr>
              <a:buSzPct val="100000"/>
              <a:defRPr sz="13000">
                <a:solidFill>
                  <a:schemeClr val="accent3"/>
                </a:solidFill>
              </a:defRPr>
            </a:lvl5pPr>
            <a:lvl6pPr lvl="5" algn="ctr">
              <a:spcBef>
                <a:spcPts val="0"/>
              </a:spcBef>
              <a:buClr>
                <a:schemeClr val="accent3"/>
              </a:buClr>
              <a:buSzPct val="100000"/>
              <a:defRPr sz="13000">
                <a:solidFill>
                  <a:schemeClr val="accent3"/>
                </a:solidFill>
              </a:defRPr>
            </a:lvl6pPr>
            <a:lvl7pPr lvl="6" algn="ctr">
              <a:spcBef>
                <a:spcPts val="0"/>
              </a:spcBef>
              <a:buClr>
                <a:schemeClr val="accent3"/>
              </a:buClr>
              <a:buSzPct val="100000"/>
              <a:defRPr sz="13000">
                <a:solidFill>
                  <a:schemeClr val="accent3"/>
                </a:solidFill>
              </a:defRPr>
            </a:lvl7pPr>
            <a:lvl8pPr lvl="7" algn="ctr">
              <a:spcBef>
                <a:spcPts val="0"/>
              </a:spcBef>
              <a:buClr>
                <a:schemeClr val="accent3"/>
              </a:buClr>
              <a:buSzPct val="100000"/>
              <a:defRPr sz="13000">
                <a:solidFill>
                  <a:schemeClr val="accent3"/>
                </a:solidFill>
              </a:defRPr>
            </a:lvl8pPr>
            <a:lvl9pPr lvl="8" algn="ctr">
              <a:spcBef>
                <a:spcPts val="0"/>
              </a:spcBef>
              <a:buClr>
                <a:schemeClr val="accent3"/>
              </a:buClr>
              <a:buSzPct val="100000"/>
              <a:defRPr sz="13000">
                <a:solidFill>
                  <a:schemeClr val="accent3"/>
                </a:solidFill>
              </a:defRPr>
            </a:lvl9pPr>
          </a:lstStyle>
          <a:p>
            <a:endParaRPr/>
          </a:p>
        </p:txBody>
      </p:sp>
      <p:sp>
        <p:nvSpPr>
          <p:cNvPr id="54" name="Shape 54"/>
          <p:cNvSpPr txBox="1">
            <a:spLocks noGrp="1"/>
          </p:cNvSpPr>
          <p:nvPr>
            <p:ph type="body" idx="1"/>
          </p:nvPr>
        </p:nvSpPr>
        <p:spPr>
          <a:xfrm>
            <a:off x="311700" y="3994200"/>
            <a:ext cx="8520600" cy="14289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5" name="Shape 55"/>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286350" y="1693450"/>
            <a:ext cx="8571300" cy="1256100"/>
          </a:xfrm>
          <a:prstGeom prst="rect">
            <a:avLst/>
          </a:prstGeom>
        </p:spPr>
        <p:txBody>
          <a:bodyPr lIns="91425" tIns="91425" rIns="91425" bIns="91425" anchor="ctr"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21" name="Shape 21"/>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solidFill>
                  <a:schemeClr val="lt1"/>
                </a:solidFill>
              </a:rPr>
              <a:t>‹#›</a:t>
            </a:fld>
            <a:endParaRPr lang="en-GB">
              <a:solidFill>
                <a:schemeClr val="lt1"/>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311700" y="593366"/>
            <a:ext cx="8520600" cy="943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4" name="Shape 24"/>
          <p:cNvSpPr txBox="1">
            <a:spLocks noGrp="1"/>
          </p:cNvSpPr>
          <p:nvPr>
            <p:ph type="body" idx="1"/>
          </p:nvPr>
        </p:nvSpPr>
        <p:spPr>
          <a:xfrm>
            <a:off x="311700" y="1688433"/>
            <a:ext cx="8520600" cy="4403700"/>
          </a:xfrm>
          <a:prstGeom prst="rect">
            <a:avLst/>
          </a:prstGeom>
        </p:spPr>
        <p:txBody>
          <a:bodyPr lIns="91425" tIns="91425" rIns="91425" bIns="91425" anchor="t" anchorCtr="0"/>
          <a:lstStyle>
            <a:lvl1pPr lvl="0">
              <a:lnSpc>
                <a:spcPct val="150000"/>
              </a:lnSpc>
              <a:spcBef>
                <a:spcPts val="0"/>
              </a:spcBef>
              <a:buClr>
                <a:srgbClr val="000000"/>
              </a:buClr>
              <a:buSzPct val="100000"/>
              <a:defRPr sz="2200">
                <a:solidFill>
                  <a:srgbClr val="000000"/>
                </a:solidFill>
              </a:defRPr>
            </a:lvl1pPr>
            <a:lvl2pPr lvl="1">
              <a:lnSpc>
                <a:spcPct val="150000"/>
              </a:lnSpc>
              <a:spcBef>
                <a:spcPts val="0"/>
              </a:spcBef>
              <a:buClr>
                <a:srgbClr val="000000"/>
              </a:buClr>
              <a:buSzPct val="100000"/>
              <a:defRPr sz="1800">
                <a:solidFill>
                  <a:srgbClr val="000000"/>
                </a:solidFill>
              </a:defRPr>
            </a:lvl2pPr>
            <a:lvl3pPr lvl="2">
              <a:lnSpc>
                <a:spcPct val="150000"/>
              </a:lnSpc>
              <a:spcBef>
                <a:spcPts val="0"/>
              </a:spcBef>
              <a:buClr>
                <a:srgbClr val="000000"/>
              </a:buClr>
              <a:buSzPct val="100000"/>
              <a:defRPr sz="1600">
                <a:solidFill>
                  <a:srgbClr val="000000"/>
                </a:solidFill>
              </a:defRPr>
            </a:lvl3pPr>
            <a:lvl4pPr lvl="3">
              <a:lnSpc>
                <a:spcPct val="150000"/>
              </a:lnSpc>
              <a:spcBef>
                <a:spcPts val="0"/>
              </a:spcBef>
              <a:buClr>
                <a:srgbClr val="000000"/>
              </a:buClr>
              <a:defRPr>
                <a:solidFill>
                  <a:srgbClr val="000000"/>
                </a:solidFill>
              </a:defRPr>
            </a:lvl4pPr>
            <a:lvl5pPr lvl="4">
              <a:lnSpc>
                <a:spcPct val="150000"/>
              </a:lnSpc>
              <a:spcBef>
                <a:spcPts val="0"/>
              </a:spcBef>
              <a:buClr>
                <a:srgbClr val="000000"/>
              </a:buClr>
              <a:defRPr>
                <a:solidFill>
                  <a:srgbClr val="000000"/>
                </a:solidFill>
              </a:defRPr>
            </a:lvl5pPr>
            <a:lvl6pPr lvl="5">
              <a:lnSpc>
                <a:spcPct val="150000"/>
              </a:lnSpc>
              <a:spcBef>
                <a:spcPts val="0"/>
              </a:spcBef>
              <a:buClr>
                <a:srgbClr val="000000"/>
              </a:buClr>
              <a:defRPr>
                <a:solidFill>
                  <a:srgbClr val="000000"/>
                </a:solidFill>
              </a:defRPr>
            </a:lvl6pPr>
            <a:lvl7pPr lvl="6">
              <a:lnSpc>
                <a:spcPct val="150000"/>
              </a:lnSpc>
              <a:spcBef>
                <a:spcPts val="0"/>
              </a:spcBef>
              <a:buClr>
                <a:srgbClr val="000000"/>
              </a:buClr>
              <a:defRPr>
                <a:solidFill>
                  <a:srgbClr val="000000"/>
                </a:solidFill>
              </a:defRPr>
            </a:lvl7pPr>
            <a:lvl8pPr lvl="7">
              <a:lnSpc>
                <a:spcPct val="150000"/>
              </a:lnSpc>
              <a:spcBef>
                <a:spcPts val="0"/>
              </a:spcBef>
              <a:buClr>
                <a:srgbClr val="000000"/>
              </a:buClr>
              <a:defRPr>
                <a:solidFill>
                  <a:srgbClr val="000000"/>
                </a:solidFill>
              </a:defRPr>
            </a:lvl8pPr>
            <a:lvl9pPr lvl="8">
              <a:lnSpc>
                <a:spcPct val="150000"/>
              </a:lnSpc>
              <a:spcBef>
                <a:spcPts val="0"/>
              </a:spcBef>
              <a:buClr>
                <a:srgbClr val="000000"/>
              </a:buClr>
              <a:defRPr>
                <a:solidFill>
                  <a:srgbClr val="000000"/>
                </a:solidFill>
              </a:defRPr>
            </a:lvl9pPr>
          </a:lstStyle>
          <a:p>
            <a:endParaRPr/>
          </a:p>
        </p:txBody>
      </p:sp>
      <p:sp>
        <p:nvSpPr>
          <p:cNvPr id="25" name="Shape 25"/>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311700" y="593366"/>
            <a:ext cx="8520600" cy="943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 name="Shape 28"/>
          <p:cNvSpPr txBox="1">
            <a:spLocks noGrp="1"/>
          </p:cNvSpPr>
          <p:nvPr>
            <p:ph type="body" idx="1"/>
          </p:nvPr>
        </p:nvSpPr>
        <p:spPr>
          <a:xfrm>
            <a:off x="311700" y="1688233"/>
            <a:ext cx="3999900" cy="44037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9" name="Shape 29"/>
          <p:cNvSpPr txBox="1">
            <a:spLocks noGrp="1"/>
          </p:cNvSpPr>
          <p:nvPr>
            <p:ph type="body" idx="2"/>
          </p:nvPr>
        </p:nvSpPr>
        <p:spPr>
          <a:xfrm>
            <a:off x="4832400" y="1688233"/>
            <a:ext cx="3999900" cy="44037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0" name="Shape 30"/>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593366"/>
            <a:ext cx="8520600" cy="943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3" name="Shape 33"/>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311700" y="740800"/>
            <a:ext cx="2808000" cy="1007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6" name="Shape 36"/>
          <p:cNvSpPr txBox="1">
            <a:spLocks noGrp="1"/>
          </p:cNvSpPr>
          <p:nvPr>
            <p:ph type="body" idx="1"/>
          </p:nvPr>
        </p:nvSpPr>
        <p:spPr>
          <a:xfrm>
            <a:off x="311700" y="1852800"/>
            <a:ext cx="2808000" cy="42393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7" name="Shape 37"/>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6"/>
        </a:solidFill>
        <a:effectLst/>
      </p:bgPr>
    </p:bg>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90250" y="701800"/>
            <a:ext cx="5613600" cy="5454300"/>
          </a:xfrm>
          <a:prstGeom prst="rect">
            <a:avLst/>
          </a:prstGeom>
        </p:spPr>
        <p:txBody>
          <a:bodyPr lIns="91425" tIns="91425" rIns="91425" bIns="91425" anchor="ctr" anchorCtr="0"/>
          <a:lstStyle>
            <a:lvl1pPr lvl="0">
              <a:spcBef>
                <a:spcPts val="0"/>
              </a:spcBef>
              <a:buClr>
                <a:schemeClr val="dk2"/>
              </a:buClr>
              <a:buSzPct val="100000"/>
              <a:defRPr sz="5400" b="0">
                <a:solidFill>
                  <a:schemeClr val="dk2"/>
                </a:solidFill>
              </a:defRPr>
            </a:lvl1pPr>
            <a:lvl2pPr lvl="1">
              <a:spcBef>
                <a:spcPts val="0"/>
              </a:spcBef>
              <a:buClr>
                <a:schemeClr val="dk2"/>
              </a:buClr>
              <a:buSzPct val="100000"/>
              <a:defRPr sz="5400" b="0">
                <a:solidFill>
                  <a:schemeClr val="dk2"/>
                </a:solidFill>
              </a:defRPr>
            </a:lvl2pPr>
            <a:lvl3pPr lvl="2">
              <a:spcBef>
                <a:spcPts val="0"/>
              </a:spcBef>
              <a:buClr>
                <a:schemeClr val="dk2"/>
              </a:buClr>
              <a:buSzPct val="100000"/>
              <a:defRPr sz="5400" b="0">
                <a:solidFill>
                  <a:schemeClr val="dk2"/>
                </a:solidFill>
              </a:defRPr>
            </a:lvl3pPr>
            <a:lvl4pPr lvl="3">
              <a:spcBef>
                <a:spcPts val="0"/>
              </a:spcBef>
              <a:buClr>
                <a:schemeClr val="dk2"/>
              </a:buClr>
              <a:buSzPct val="100000"/>
              <a:defRPr sz="5400" b="0">
                <a:solidFill>
                  <a:schemeClr val="dk2"/>
                </a:solidFill>
              </a:defRPr>
            </a:lvl4pPr>
            <a:lvl5pPr lvl="4">
              <a:spcBef>
                <a:spcPts val="0"/>
              </a:spcBef>
              <a:buClr>
                <a:schemeClr val="dk2"/>
              </a:buClr>
              <a:buSzPct val="100000"/>
              <a:defRPr sz="5400" b="0">
                <a:solidFill>
                  <a:schemeClr val="dk2"/>
                </a:solidFill>
              </a:defRPr>
            </a:lvl5pPr>
            <a:lvl6pPr lvl="5">
              <a:spcBef>
                <a:spcPts val="0"/>
              </a:spcBef>
              <a:buClr>
                <a:schemeClr val="dk2"/>
              </a:buClr>
              <a:buSzPct val="100000"/>
              <a:defRPr sz="5400" b="0">
                <a:solidFill>
                  <a:schemeClr val="dk2"/>
                </a:solidFill>
              </a:defRPr>
            </a:lvl6pPr>
            <a:lvl7pPr lvl="6">
              <a:spcBef>
                <a:spcPts val="0"/>
              </a:spcBef>
              <a:buClr>
                <a:schemeClr val="dk2"/>
              </a:buClr>
              <a:buSzPct val="100000"/>
              <a:defRPr sz="5400" b="0">
                <a:solidFill>
                  <a:schemeClr val="dk2"/>
                </a:solidFill>
              </a:defRPr>
            </a:lvl7pPr>
            <a:lvl8pPr lvl="7">
              <a:spcBef>
                <a:spcPts val="0"/>
              </a:spcBef>
              <a:buClr>
                <a:schemeClr val="dk2"/>
              </a:buClr>
              <a:buSzPct val="100000"/>
              <a:defRPr sz="5400" b="0">
                <a:solidFill>
                  <a:schemeClr val="dk2"/>
                </a:solidFill>
              </a:defRPr>
            </a:lvl8pPr>
            <a:lvl9pPr lvl="8">
              <a:spcBef>
                <a:spcPts val="0"/>
              </a:spcBef>
              <a:buClr>
                <a:schemeClr val="dk2"/>
              </a:buClr>
              <a:buSzPct val="100000"/>
              <a:defRPr sz="5400" b="0">
                <a:solidFill>
                  <a:schemeClr val="dk2"/>
                </a:solidFill>
              </a:defRPr>
            </a:lvl9pPr>
          </a:lstStyle>
          <a:p>
            <a:endParaRPr/>
          </a:p>
        </p:txBody>
      </p:sp>
      <p:sp>
        <p:nvSpPr>
          <p:cNvPr id="40" name="Shape 40"/>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1"/>
        <p:cNvGrpSpPr/>
        <p:nvPr/>
      </p:nvGrpSpPr>
      <p:grpSpPr>
        <a:xfrm>
          <a:off x="0" y="0"/>
          <a:ext cx="0" cy="0"/>
          <a:chOff x="0" y="0"/>
          <a:chExt cx="0" cy="0"/>
        </a:xfrm>
      </p:grpSpPr>
      <p:sp>
        <p:nvSpPr>
          <p:cNvPr id="42" name="Shape 42"/>
          <p:cNvSpPr/>
          <p:nvPr/>
        </p:nvSpPr>
        <p:spPr>
          <a:xfrm>
            <a:off x="4572000" y="0"/>
            <a:ext cx="4572000" cy="6858000"/>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a:p>
        </p:txBody>
      </p:sp>
      <p:cxnSp>
        <p:nvCxnSpPr>
          <p:cNvPr id="43" name="Shape 43"/>
          <p:cNvCxnSpPr/>
          <p:nvPr/>
        </p:nvCxnSpPr>
        <p:spPr>
          <a:xfrm>
            <a:off x="5029675" y="5994000"/>
            <a:ext cx="468300" cy="0"/>
          </a:xfrm>
          <a:prstGeom prst="straightConnector1">
            <a:avLst/>
          </a:prstGeom>
          <a:noFill/>
          <a:ln w="19050" cap="flat" cmpd="sng">
            <a:solidFill>
              <a:schemeClr val="lt1"/>
            </a:solidFill>
            <a:prstDash val="solid"/>
            <a:round/>
            <a:headEnd type="none" w="med" len="med"/>
            <a:tailEnd type="none" w="med" len="med"/>
          </a:ln>
        </p:spPr>
      </p:cxnSp>
      <p:sp>
        <p:nvSpPr>
          <p:cNvPr id="44" name="Shape 44"/>
          <p:cNvSpPr txBox="1">
            <a:spLocks noGrp="1"/>
          </p:cNvSpPr>
          <p:nvPr>
            <p:ph type="title"/>
          </p:nvPr>
        </p:nvSpPr>
        <p:spPr>
          <a:xfrm>
            <a:off x="265500" y="1386233"/>
            <a:ext cx="4045200" cy="22344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45" name="Shape 45"/>
          <p:cNvSpPr txBox="1">
            <a:spLocks noGrp="1"/>
          </p:cNvSpPr>
          <p:nvPr>
            <p:ph type="subTitle" idx="1"/>
          </p:nvPr>
        </p:nvSpPr>
        <p:spPr>
          <a:xfrm>
            <a:off x="265500" y="3635833"/>
            <a:ext cx="4045200" cy="16467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46" name="Shape 46"/>
          <p:cNvSpPr txBox="1">
            <a:spLocks noGrp="1"/>
          </p:cNvSpPr>
          <p:nvPr>
            <p:ph type="body" idx="2"/>
          </p:nvPr>
        </p:nvSpPr>
        <p:spPr>
          <a:xfrm>
            <a:off x="4939500" y="965600"/>
            <a:ext cx="3837000" cy="4926900"/>
          </a:xfrm>
          <a:prstGeom prst="rect">
            <a:avLst/>
          </a:prstGeom>
        </p:spPr>
        <p:txBody>
          <a:bodyPr lIns="91425" tIns="91425" rIns="91425" bIns="91425" anchor="ctr" anchorCtr="0"/>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endParaRPr/>
          </a:p>
        </p:txBody>
      </p:sp>
      <p:sp>
        <p:nvSpPr>
          <p:cNvPr id="47" name="Shape 47"/>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solidFill>
                  <a:schemeClr val="lt1"/>
                </a:solidFill>
              </a:rPr>
              <a:t>‹#›</a:t>
            </a:fld>
            <a:endParaRPr lang="en-GB">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8"/>
        <p:cNvGrpSpPr/>
        <p:nvPr/>
      </p:nvGrpSpPr>
      <p:grpSpPr>
        <a:xfrm>
          <a:off x="0" y="0"/>
          <a:ext cx="0" cy="0"/>
          <a:chOff x="0" y="0"/>
          <a:chExt cx="0" cy="0"/>
        </a:xfrm>
      </p:grpSpPr>
      <p:sp>
        <p:nvSpPr>
          <p:cNvPr id="49" name="Shape 49"/>
          <p:cNvSpPr txBox="1">
            <a:spLocks noGrp="1"/>
          </p:cNvSpPr>
          <p:nvPr>
            <p:ph type="body" idx="1"/>
          </p:nvPr>
        </p:nvSpPr>
        <p:spPr>
          <a:xfrm>
            <a:off x="311700" y="5640966"/>
            <a:ext cx="5998800" cy="798300"/>
          </a:xfrm>
          <a:prstGeom prst="rect">
            <a:avLst/>
          </a:prstGeom>
        </p:spPr>
        <p:txBody>
          <a:bodyPr lIns="91425" tIns="91425" rIns="91425" bIns="91425" anchor="ctr" anchorCtr="0"/>
          <a:lstStyle>
            <a:lvl1pPr lvl="0">
              <a:lnSpc>
                <a:spcPct val="100000"/>
              </a:lnSpc>
              <a:spcBef>
                <a:spcPts val="0"/>
              </a:spcBef>
              <a:spcAft>
                <a:spcPts val="0"/>
              </a:spcAft>
              <a:buSzPct val="100000"/>
              <a:buFont typeface="PT Sans Narrow"/>
              <a:buNone/>
              <a:defRPr sz="2400">
                <a:latin typeface="PT Sans Narrow"/>
                <a:ea typeface="PT Sans Narrow"/>
                <a:cs typeface="PT Sans Narrow"/>
                <a:sym typeface="PT Sans Narrow"/>
              </a:defRPr>
            </a:lvl1pPr>
          </a:lstStyle>
          <a:p>
            <a:endParaRPr/>
          </a:p>
        </p:txBody>
      </p:sp>
      <p:sp>
        <p:nvSpPr>
          <p:cNvPr id="50" name="Shape 50"/>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GB"/>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593366"/>
            <a:ext cx="8520600" cy="943200"/>
          </a:xfrm>
          <a:prstGeom prst="rect">
            <a:avLst/>
          </a:prstGeom>
          <a:noFill/>
          <a:ln>
            <a:noFill/>
          </a:ln>
        </p:spPr>
        <p:txBody>
          <a:bodyPr lIns="91425" tIns="91425" rIns="91425" bIns="91425" anchor="t" anchorCtr="0"/>
          <a:lstStyle>
            <a:lvl1pPr lvl="0">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1pPr>
            <a:lvl2pPr lvl="1">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2pPr>
            <a:lvl3pPr lvl="2">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3pPr>
            <a:lvl4pPr lvl="3">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4pPr>
            <a:lvl5pPr lvl="4">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5pPr>
            <a:lvl6pPr lvl="5">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6pPr>
            <a:lvl7pPr lvl="6">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7pPr>
            <a:lvl8pPr lvl="7">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8pPr>
            <a:lvl9pPr lvl="8">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Shape 7"/>
          <p:cNvSpPr txBox="1">
            <a:spLocks noGrp="1"/>
          </p:cNvSpPr>
          <p:nvPr>
            <p:ph type="body" idx="1"/>
          </p:nvPr>
        </p:nvSpPr>
        <p:spPr>
          <a:xfrm>
            <a:off x="311700" y="1688433"/>
            <a:ext cx="8520600" cy="44037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buFont typeface="Open Sans"/>
              <a:defRPr sz="1800">
                <a:solidFill>
                  <a:schemeClr val="dk2"/>
                </a:solidFill>
                <a:latin typeface="Open Sans"/>
                <a:ea typeface="Open Sans"/>
                <a:cs typeface="Open Sans"/>
                <a:sym typeface="Open Sans"/>
              </a:defRPr>
            </a:lvl1pPr>
            <a:lvl2pPr lvl="1">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2pPr>
            <a:lvl3pPr lvl="2">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3pPr>
            <a:lvl4pPr lvl="3">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4pPr>
            <a:lvl5pPr lvl="4">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5pPr>
            <a:lvl6pPr lvl="5">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6pPr>
            <a:lvl7pPr lvl="6">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7pPr>
            <a:lvl8pPr lvl="7">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8pPr>
            <a:lvl9pPr lvl="8">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9pPr>
          </a:lstStyle>
          <a:p>
            <a:endParaRPr/>
          </a:p>
        </p:txBody>
      </p:sp>
      <p:pic>
        <p:nvPicPr>
          <p:cNvPr id="9" name="Shape 9"/>
          <p:cNvPicPr preferRelativeResize="0"/>
          <p:nvPr/>
        </p:nvPicPr>
        <p:blipFill>
          <a:blip r:embed="rId12">
            <a:alphaModFix amt="33000"/>
          </a:blip>
          <a:stretch>
            <a:fillRect/>
          </a:stretch>
        </p:blipFill>
        <p:spPr>
          <a:xfrm>
            <a:off x="0" y="4721150"/>
            <a:ext cx="7496275" cy="2136849"/>
          </a:xfrm>
          <a:prstGeom prst="rect">
            <a:avLst/>
          </a:prstGeom>
          <a:noFill/>
          <a:ln>
            <a:noFill/>
          </a:ln>
        </p:spPr>
      </p:pic>
      <p:pic>
        <p:nvPicPr>
          <p:cNvPr id="10" name="Shape 10"/>
          <p:cNvPicPr preferRelativeResize="0"/>
          <p:nvPr/>
        </p:nvPicPr>
        <p:blipFill rotWithShape="1">
          <a:blip r:embed="rId12">
            <a:alphaModFix amt="33000"/>
          </a:blip>
          <a:srcRect l="67729" t="3745" r="1489" b="19355"/>
          <a:stretch/>
        </p:blipFill>
        <p:spPr>
          <a:xfrm>
            <a:off x="7496275" y="4721150"/>
            <a:ext cx="1647725" cy="213684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attihein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hyperlink" Target="https://alexanderetz.com/2016/02/07/understanding-bayes-how-to-become-a-bayesian-in-eight-easy-step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xcelab.net/rm/statistical-rethinking/"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osf.io"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mattiheino.wordpress.com" TargetMode="External"/><Relationship Id="rId5" Type="http://schemas.openxmlformats.org/officeDocument/2006/relationships/hyperlink" Target="https://twitter.com/Heinonmatti" TargetMode="Externa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alexanderetz.com/2016/06/19/understanding-bayes-how-to-cheat-to-get-the-maximum-bayes-factor-for-a-given-p-value/"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s://alexanderetz.com/2016/06/19/understanding-bayes-how-to-cheat-to-get-the-maximum-bayes-factor-for-a-given-p-value/"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alexanderetz.com/2016/06/19/understanding-bayes-how-to-cheat-to-get-the-maximum-bayes-factor-for-a-given-p-value/" TargetMode="Externa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hyperlink" Target="https://alexanderetz.com/2016/06/19/understanding-bayes-how-to-cheat-to-get-the-maximum-bayes-factor-for-a-given-p-value/"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hyperlink" Target="http://daniellakens.blogspot.de/2016/05/absence-of-evidence-is-not-evidence-of.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psychometrica.de/effect_size.html#interpretation"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www.nature.com/news/1-500-scientists-lift-the-lid-on-reproducibility-1.19970"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http://www.ncbi.nlm.nih.gov/pubmed/27209009"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xcelab.net/rm/statistical-rethinking/"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24.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hyperlink" Target="http://thepathologicalscience.blogspot.fi/2016/06/my-talk-at-m3-conference-on-bayes.html?m=1"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hardsci.wordpress.com/2016/08/11/everything-is-fucked-the-syllabus/?utm_content=bufferfb9a0&amp;utm_medium=social&amp;utm_source=facebook.com&amp;utm_campaign=buffer"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hyperlink" Target="http://mattiheino.wordpress.com" TargetMode="External"/><Relationship Id="rId5" Type="http://schemas.openxmlformats.org/officeDocument/2006/relationships/hyperlink" Target="https://twitter.com/Heinonmatti" TargetMode="Externa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hyperlink" Target="https://errorstatistics.com/2016/08/09/if-you-think-its-a-scandal-to-be-without-statistical-falsification-you-will-need-statistical-test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replicationindex.wordpress.com/2016/01/26/2015-replicability-ranking-of-100-psychology-journals/" TargetMode="External"/><Relationship Id="rId5" Type="http://schemas.openxmlformats.org/officeDocument/2006/relationships/hyperlink" Target="http://pss.sagepub.com/content/22/11/1359.short?rss=1&amp;ssource=mfr" TargetMode="External"/><Relationship Id="rId4" Type="http://schemas.openxmlformats.org/officeDocument/2006/relationships/hyperlink" Target="http://papers.ssrn.com/sol3/papers.cfm?abstract_id=237404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rrorstatistics.com/2016/08/09/if-you-think-its-a-scandal-to-be-without-statistical-falsification-you-will-need-statistical-test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replicationindex.wordpress.com/2016/01/26/2015-replicability-ranking-of-100-psychology-journals/" TargetMode="External"/><Relationship Id="rId5" Type="http://schemas.openxmlformats.org/officeDocument/2006/relationships/hyperlink" Target="http://pss.sagepub.com/content/22/11/1359.short?rss=1&amp;ssource=mfr" TargetMode="External"/><Relationship Id="rId4" Type="http://schemas.openxmlformats.org/officeDocument/2006/relationships/hyperlink" Target="http://papers.ssrn.com/sol3/papers.cfm?abstract_id=237404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rrorstatistics.com/2016/08/09/if-you-think-its-a-scandal-to-be-without-statistical-falsification-you-will-need-statistical-test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replicationindex.wordpress.com/2016/01/26/2015-replicability-ranking-of-100-psychology-journals/" TargetMode="External"/><Relationship Id="rId5" Type="http://schemas.openxmlformats.org/officeDocument/2006/relationships/hyperlink" Target="http://pss.sagepub.com/content/22/11/1359.short?rss=1&amp;ssource=mfr" TargetMode="External"/><Relationship Id="rId4" Type="http://schemas.openxmlformats.org/officeDocument/2006/relationships/hyperlink" Target="http://papers.ssrn.com/sol3/papers.cfm?abstract_id=237404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rrorstatistics.com/2016/08/09/if-you-think-its-a-scandal-to-be-without-statistical-falsification-you-will-need-statistical-test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replicationindex.wordpress.com/2016/01/26/2015-replicability-ranking-of-100-psychology-journals/" TargetMode="External"/><Relationship Id="rId5" Type="http://schemas.openxmlformats.org/officeDocument/2006/relationships/hyperlink" Target="http://pss.sagepub.com/content/22/11/1359.short?rss=1&amp;ssource=mfr" TargetMode="External"/><Relationship Id="rId4" Type="http://schemas.openxmlformats.org/officeDocument/2006/relationships/hyperlink" Target="http://papers.ssrn.com/sol3/papers.cfm?abstract_id=237404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ctrTitle"/>
          </p:nvPr>
        </p:nvSpPr>
        <p:spPr>
          <a:xfrm>
            <a:off x="1003650" y="1619499"/>
            <a:ext cx="7136700" cy="1841999"/>
          </a:xfrm>
          <a:prstGeom prst="rect">
            <a:avLst/>
          </a:prstGeom>
        </p:spPr>
        <p:txBody>
          <a:bodyPr lIns="91425" tIns="91425" rIns="91425" bIns="91425" anchor="b" anchorCtr="0">
            <a:noAutofit/>
          </a:bodyPr>
          <a:lstStyle/>
          <a:p>
            <a:pPr lvl="0">
              <a:spcBef>
                <a:spcPts val="0"/>
              </a:spcBef>
              <a:buNone/>
            </a:pPr>
            <a:r>
              <a:rPr lang="en-GB"/>
              <a:t>Bayesian data analysis: getting started</a:t>
            </a:r>
          </a:p>
        </p:txBody>
      </p:sp>
      <p:sp>
        <p:nvSpPr>
          <p:cNvPr id="263" name="Shape 263"/>
          <p:cNvSpPr txBox="1">
            <a:spLocks noGrp="1"/>
          </p:cNvSpPr>
          <p:nvPr>
            <p:ph type="subTitle" idx="1"/>
          </p:nvPr>
        </p:nvSpPr>
        <p:spPr>
          <a:xfrm>
            <a:off x="2136750" y="3580752"/>
            <a:ext cx="4870500" cy="1056900"/>
          </a:xfrm>
          <a:prstGeom prst="rect">
            <a:avLst/>
          </a:prstGeom>
        </p:spPr>
        <p:txBody>
          <a:bodyPr lIns="91425" tIns="91425" rIns="91425" bIns="91425" anchor="t" anchorCtr="0">
            <a:noAutofit/>
          </a:bodyPr>
          <a:lstStyle/>
          <a:p>
            <a:pPr lvl="0" rtl="0">
              <a:spcBef>
                <a:spcPts val="0"/>
              </a:spcBef>
              <a:buNone/>
            </a:pPr>
            <a:r>
              <a:rPr lang="en-GB"/>
              <a:t>Matti Heino </a:t>
            </a:r>
            <a:endParaRPr lang="en-GB" smtClean="0"/>
          </a:p>
          <a:p>
            <a:pPr lvl="0" rtl="0">
              <a:spcBef>
                <a:spcPts val="0"/>
              </a:spcBef>
              <a:buNone/>
            </a:pPr>
            <a:r>
              <a:rPr lang="en-GB" smtClean="0">
                <a:hlinkClick r:id="rId3"/>
              </a:rPr>
              <a:t>www.</a:t>
            </a:r>
            <a:r>
              <a:rPr lang="en-GB" smtClean="0">
                <a:hlinkClick r:id="rId3"/>
              </a:rPr>
              <a:t>mattiheino.com</a:t>
            </a:r>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Example: BCT usage among girls and boys</a:t>
            </a:r>
          </a:p>
        </p:txBody>
      </p:sp>
      <p:sp>
        <p:nvSpPr>
          <p:cNvPr id="318" name="Shape 318"/>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lvl="0">
              <a:spcBef>
                <a:spcPts val="0"/>
              </a:spcBef>
              <a:buNone/>
            </a:pPr>
            <a:r>
              <a:rPr lang="en-GB"/>
              <a:t>“We did not detect a difference between boys and girls, t(439) = -0.773, p = 0.440”</a:t>
            </a:r>
          </a:p>
          <a:p>
            <a:pPr lvl="0">
              <a:spcBef>
                <a:spcPts val="0"/>
              </a:spcBef>
              <a:buNone/>
            </a:pPr>
            <a:r>
              <a:rPr lang="en-GB"/>
              <a:t>“The results indicated moderate support for the null hypothesis of no difference between boys and girls (BF01 =  6.579)”</a:t>
            </a:r>
          </a:p>
          <a:p>
            <a:pPr lvl="0">
              <a:spcBef>
                <a:spcPts val="0"/>
              </a:spcBef>
              <a:buNone/>
            </a:pPr>
            <a:r>
              <a:rPr lang="en-GB" i="1"/>
              <a:t>What’s under the hood?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Prior width 0.707</a:t>
            </a:r>
          </a:p>
        </p:txBody>
      </p:sp>
      <p:pic>
        <p:nvPicPr>
          <p:cNvPr id="324" name="Shape 324"/>
          <p:cNvPicPr preferRelativeResize="0"/>
          <p:nvPr/>
        </p:nvPicPr>
        <p:blipFill>
          <a:blip r:embed="rId3">
            <a:alphaModFix/>
          </a:blip>
          <a:stretch>
            <a:fillRect/>
          </a:stretch>
        </p:blipFill>
        <p:spPr>
          <a:xfrm>
            <a:off x="2162175" y="1442675"/>
            <a:ext cx="6852049" cy="5199975"/>
          </a:xfrm>
          <a:prstGeom prst="rect">
            <a:avLst/>
          </a:prstGeom>
          <a:noFill/>
          <a:ln w="9525" cap="flat" cmpd="sng">
            <a:solidFill>
              <a:srgbClr val="000000"/>
            </a:solidFill>
            <a:prstDash val="solid"/>
            <a:round/>
            <a:headEnd type="none" w="med" len="med"/>
            <a:tailEnd type="none" w="med" len="med"/>
          </a:ln>
        </p:spPr>
      </p:pic>
      <p:pic>
        <p:nvPicPr>
          <p:cNvPr id="325" name="Shape 325"/>
          <p:cNvPicPr preferRelativeResize="0"/>
          <p:nvPr/>
        </p:nvPicPr>
        <p:blipFill>
          <a:blip r:embed="rId4">
            <a:alphaModFix/>
          </a:blip>
          <a:stretch>
            <a:fillRect/>
          </a:stretch>
        </p:blipFill>
        <p:spPr>
          <a:xfrm>
            <a:off x="2166950" y="1442675"/>
            <a:ext cx="6852049" cy="5199975"/>
          </a:xfrm>
          <a:prstGeom prst="rect">
            <a:avLst/>
          </a:prstGeom>
          <a:noFill/>
          <a:ln>
            <a:solidFill>
              <a:schemeClr val="bg2"/>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Prior width 0.30</a:t>
            </a:r>
          </a:p>
        </p:txBody>
      </p:sp>
      <p:pic>
        <p:nvPicPr>
          <p:cNvPr id="331" name="Shape 331"/>
          <p:cNvPicPr preferRelativeResize="0"/>
          <p:nvPr/>
        </p:nvPicPr>
        <p:blipFill>
          <a:blip r:embed="rId3">
            <a:alphaModFix/>
          </a:blip>
          <a:stretch>
            <a:fillRect/>
          </a:stretch>
        </p:blipFill>
        <p:spPr>
          <a:xfrm>
            <a:off x="2162175" y="1442675"/>
            <a:ext cx="6852049" cy="5199975"/>
          </a:xfrm>
          <a:prstGeom prst="rect">
            <a:avLst/>
          </a:prstGeom>
          <a:noFill/>
          <a:ln w="9525" cap="flat" cmpd="sng">
            <a:solidFill>
              <a:srgbClr val="000000"/>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Shape 336"/>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Prior width 0.30</a:t>
            </a:r>
          </a:p>
        </p:txBody>
      </p:sp>
      <p:pic>
        <p:nvPicPr>
          <p:cNvPr id="337" name="Shape 337"/>
          <p:cNvPicPr preferRelativeResize="0"/>
          <p:nvPr/>
        </p:nvPicPr>
        <p:blipFill>
          <a:blip r:embed="rId3">
            <a:alphaModFix/>
          </a:blip>
          <a:stretch>
            <a:fillRect/>
          </a:stretch>
        </p:blipFill>
        <p:spPr>
          <a:xfrm>
            <a:off x="2162175" y="1442675"/>
            <a:ext cx="6852049" cy="5199975"/>
          </a:xfrm>
          <a:prstGeom prst="rect">
            <a:avLst/>
          </a:prstGeom>
          <a:noFill/>
          <a:ln w="9525" cap="flat" cmpd="sng">
            <a:solidFill>
              <a:srgbClr val="000000"/>
            </a:solidFill>
            <a:prstDash val="solid"/>
            <a:round/>
            <a:headEnd type="none" w="med" len="med"/>
            <a:tailEnd type="none" w="med" len="med"/>
          </a:ln>
        </p:spPr>
      </p:pic>
      <p:pic>
        <p:nvPicPr>
          <p:cNvPr id="338" name="Shape 338"/>
          <p:cNvPicPr preferRelativeResize="0"/>
          <p:nvPr/>
        </p:nvPicPr>
        <p:blipFill>
          <a:blip r:embed="rId4">
            <a:alphaModFix amt="79000"/>
          </a:blip>
          <a:stretch>
            <a:fillRect/>
          </a:stretch>
        </p:blipFill>
        <p:spPr>
          <a:xfrm>
            <a:off x="1208150" y="2873425"/>
            <a:ext cx="6484699" cy="1571075"/>
          </a:xfrm>
          <a:prstGeom prst="rect">
            <a:avLst/>
          </a:prstGeom>
          <a:noFill/>
          <a:ln w="9525" cap="flat" cmpd="sng">
            <a:solidFill>
              <a:srgbClr val="000000"/>
            </a:solidFill>
            <a:prstDash val="solid"/>
            <a:round/>
            <a:headEnd type="none" w="med" len="med"/>
            <a:tailEnd type="none" w="med" len="med"/>
          </a:ln>
        </p:spPr>
      </p:pic>
      <p:sp>
        <p:nvSpPr>
          <p:cNvPr id="339" name="Shape 339"/>
          <p:cNvSpPr txBox="1"/>
          <p:nvPr/>
        </p:nvSpPr>
        <p:spPr>
          <a:xfrm>
            <a:off x="1407000" y="2873425"/>
            <a:ext cx="6330000" cy="1263900"/>
          </a:xfrm>
          <a:prstGeom prst="rect">
            <a:avLst/>
          </a:prstGeom>
          <a:noFill/>
          <a:ln>
            <a:noFill/>
          </a:ln>
        </p:spPr>
        <p:txBody>
          <a:bodyPr lIns="91425" tIns="91425" rIns="91425" bIns="91425" anchor="t" anchorCtr="0">
            <a:noAutofit/>
          </a:bodyPr>
          <a:lstStyle/>
          <a:p>
            <a:pPr lvl="0">
              <a:spcBef>
                <a:spcPts val="0"/>
              </a:spcBef>
              <a:buNone/>
            </a:pPr>
            <a:r>
              <a:rPr lang="en-GB" sz="4000" b="1">
                <a:solidFill>
                  <a:srgbClr val="FF0000"/>
                </a:solidFill>
              </a:rPr>
              <a:t>You get these graphs from JASP with 2 clicks!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Resources</a:t>
            </a:r>
          </a:p>
        </p:txBody>
      </p:sp>
      <p:sp>
        <p:nvSpPr>
          <p:cNvPr id="345" name="Shape 345"/>
          <p:cNvSpPr txBox="1">
            <a:spLocks noGrp="1"/>
          </p:cNvSpPr>
          <p:nvPr>
            <p:ph type="body" idx="1"/>
          </p:nvPr>
        </p:nvSpPr>
        <p:spPr>
          <a:xfrm>
            <a:off x="115750" y="1674950"/>
            <a:ext cx="2676600" cy="3009600"/>
          </a:xfrm>
          <a:prstGeom prst="rect">
            <a:avLst/>
          </a:prstGeom>
        </p:spPr>
        <p:txBody>
          <a:bodyPr lIns="91425" tIns="91425" rIns="91425" bIns="91425" anchor="t" anchorCtr="0">
            <a:noAutofit/>
          </a:bodyPr>
          <a:lstStyle/>
          <a:p>
            <a:pPr lvl="0">
              <a:spcBef>
                <a:spcPts val="0"/>
              </a:spcBef>
              <a:buNone/>
            </a:pPr>
            <a:r>
              <a:rPr lang="en-GB" sz="2000"/>
              <a:t>Etz et al. 2016: </a:t>
            </a:r>
          </a:p>
          <a:p>
            <a:pPr lvl="0">
              <a:spcBef>
                <a:spcPts val="0"/>
              </a:spcBef>
              <a:buNone/>
            </a:pPr>
            <a:r>
              <a:rPr lang="en-GB" sz="2000"/>
              <a:t>“How to become a Bayesian in eight easy steps: An annotated reading list” [</a:t>
            </a:r>
            <a:r>
              <a:rPr lang="en-GB" sz="2000" u="sng">
                <a:solidFill>
                  <a:schemeClr val="hlink"/>
                </a:solidFill>
                <a:hlinkClick r:id="rId3"/>
              </a:rPr>
              <a:t>link</a:t>
            </a:r>
            <a:r>
              <a:rPr lang="en-GB" sz="2000"/>
              <a:t>]</a:t>
            </a:r>
          </a:p>
        </p:txBody>
      </p:sp>
      <p:pic>
        <p:nvPicPr>
          <p:cNvPr id="346" name="Shape 346"/>
          <p:cNvPicPr preferRelativeResize="0"/>
          <p:nvPr/>
        </p:nvPicPr>
        <p:blipFill>
          <a:blip r:embed="rId4">
            <a:alphaModFix/>
          </a:blip>
          <a:stretch>
            <a:fillRect/>
          </a:stretch>
        </p:blipFill>
        <p:spPr>
          <a:xfrm>
            <a:off x="2618775" y="569750"/>
            <a:ext cx="6525224" cy="6288250"/>
          </a:xfrm>
          <a:prstGeom prst="rect">
            <a:avLst/>
          </a:prstGeom>
          <a:noFill/>
          <a:ln w="9525" cap="flat" cmpd="sng">
            <a:solidFill>
              <a:srgbClr val="000000"/>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Shape 35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Resources</a:t>
            </a:r>
          </a:p>
        </p:txBody>
      </p:sp>
      <p:sp>
        <p:nvSpPr>
          <p:cNvPr id="352" name="Shape 352"/>
          <p:cNvSpPr txBox="1">
            <a:spLocks noGrp="1"/>
          </p:cNvSpPr>
          <p:nvPr>
            <p:ph type="body" idx="1"/>
          </p:nvPr>
        </p:nvSpPr>
        <p:spPr>
          <a:xfrm>
            <a:off x="2631375" y="6222699"/>
            <a:ext cx="6734400" cy="943200"/>
          </a:xfrm>
          <a:prstGeom prst="rect">
            <a:avLst/>
          </a:prstGeom>
        </p:spPr>
        <p:txBody>
          <a:bodyPr lIns="91425" tIns="91425" rIns="91425" bIns="91425" anchor="t" anchorCtr="0">
            <a:noAutofit/>
          </a:bodyPr>
          <a:lstStyle/>
          <a:p>
            <a:pPr lvl="0">
              <a:spcBef>
                <a:spcPts val="0"/>
              </a:spcBef>
              <a:buNone/>
            </a:pPr>
            <a:r>
              <a:rPr lang="en-GB" u="sng">
                <a:solidFill>
                  <a:schemeClr val="hlink"/>
                </a:solidFill>
                <a:hlinkClick r:id="rId3"/>
              </a:rPr>
              <a:t>http://xcelab.net/rm/statistical-rethinking/</a:t>
            </a:r>
          </a:p>
          <a:p>
            <a:pPr lvl="0">
              <a:spcBef>
                <a:spcPts val="0"/>
              </a:spcBef>
              <a:buNone/>
            </a:pPr>
            <a:endParaRPr/>
          </a:p>
        </p:txBody>
      </p:sp>
      <p:pic>
        <p:nvPicPr>
          <p:cNvPr id="353" name="Shape 353"/>
          <p:cNvPicPr preferRelativeResize="0"/>
          <p:nvPr/>
        </p:nvPicPr>
        <p:blipFill>
          <a:blip r:embed="rId4">
            <a:alphaModFix/>
          </a:blip>
          <a:stretch>
            <a:fillRect/>
          </a:stretch>
        </p:blipFill>
        <p:spPr>
          <a:xfrm>
            <a:off x="2631375" y="143775"/>
            <a:ext cx="6324524" cy="6278099"/>
          </a:xfrm>
          <a:prstGeom prst="rect">
            <a:avLst/>
          </a:prstGeom>
          <a:noFill/>
          <a:ln w="9525" cap="flat" cmpd="sng">
            <a:solidFill>
              <a:srgbClr val="000000"/>
            </a:solidFill>
            <a:prstDash val="solid"/>
            <a:round/>
            <a:headEnd type="none" w="med" len="med"/>
            <a:tailEnd type="none" w="med" len="med"/>
          </a:ln>
        </p:spPr>
      </p:pic>
      <p:sp>
        <p:nvSpPr>
          <p:cNvPr id="354" name="Shape 354"/>
          <p:cNvSpPr txBox="1">
            <a:spLocks noGrp="1"/>
          </p:cNvSpPr>
          <p:nvPr>
            <p:ph type="body" idx="1"/>
          </p:nvPr>
        </p:nvSpPr>
        <p:spPr>
          <a:xfrm>
            <a:off x="0" y="1689850"/>
            <a:ext cx="2676600" cy="3009600"/>
          </a:xfrm>
          <a:prstGeom prst="rect">
            <a:avLst/>
          </a:prstGeom>
        </p:spPr>
        <p:txBody>
          <a:bodyPr lIns="91425" tIns="91425" rIns="91425" bIns="91425" anchor="t" anchorCtr="0">
            <a:noAutofit/>
          </a:bodyPr>
          <a:lstStyle/>
          <a:p>
            <a:pPr lvl="0" rtl="0">
              <a:spcBef>
                <a:spcPts val="0"/>
              </a:spcBef>
              <a:buNone/>
            </a:pPr>
            <a:r>
              <a:rPr lang="en-GB" sz="2000"/>
              <a:t>(A coding approach, no math needed!)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Shape 359"/>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Thank you! Take home:</a:t>
            </a:r>
          </a:p>
        </p:txBody>
      </p:sp>
      <p:pic>
        <p:nvPicPr>
          <p:cNvPr id="361" name="Shape 361"/>
          <p:cNvPicPr preferRelativeResize="0"/>
          <p:nvPr/>
        </p:nvPicPr>
        <p:blipFill>
          <a:blip r:embed="rId3">
            <a:alphaModFix/>
          </a:blip>
          <a:stretch>
            <a:fillRect/>
          </a:stretch>
        </p:blipFill>
        <p:spPr>
          <a:xfrm>
            <a:off x="5194025" y="4864500"/>
            <a:ext cx="1885950" cy="895350"/>
          </a:xfrm>
          <a:prstGeom prst="rect">
            <a:avLst/>
          </a:prstGeom>
          <a:noFill/>
          <a:ln w="9525" cap="flat" cmpd="sng">
            <a:solidFill>
              <a:srgbClr val="000000"/>
            </a:solidFill>
            <a:prstDash val="solid"/>
            <a:round/>
            <a:headEnd type="none" w="med" len="med"/>
            <a:tailEnd type="none" w="med" len="med"/>
          </a:ln>
        </p:spPr>
      </p:pic>
      <p:pic>
        <p:nvPicPr>
          <p:cNvPr id="362" name="Shape 362"/>
          <p:cNvPicPr preferRelativeResize="0"/>
          <p:nvPr/>
        </p:nvPicPr>
        <p:blipFill>
          <a:blip r:embed="rId4">
            <a:alphaModFix/>
          </a:blip>
          <a:stretch>
            <a:fillRect/>
          </a:stretch>
        </p:blipFill>
        <p:spPr>
          <a:xfrm>
            <a:off x="2593201" y="4864500"/>
            <a:ext cx="2119924" cy="1532475"/>
          </a:xfrm>
          <a:prstGeom prst="rect">
            <a:avLst/>
          </a:prstGeom>
          <a:noFill/>
          <a:ln w="9525" cap="flat" cmpd="sng">
            <a:solidFill>
              <a:srgbClr val="000000"/>
            </a:solidFill>
            <a:prstDash val="solid"/>
            <a:round/>
            <a:headEnd type="none" w="med" len="med"/>
            <a:tailEnd type="none" w="med" len="med"/>
          </a:ln>
        </p:spPr>
      </p:pic>
      <p:sp>
        <p:nvSpPr>
          <p:cNvPr id="363" name="Shape 363"/>
          <p:cNvSpPr txBox="1">
            <a:spLocks noGrp="1"/>
          </p:cNvSpPr>
          <p:nvPr>
            <p:ph type="body" idx="1"/>
          </p:nvPr>
        </p:nvSpPr>
        <p:spPr>
          <a:xfrm>
            <a:off x="4764512" y="5759850"/>
            <a:ext cx="3632400" cy="779700"/>
          </a:xfrm>
          <a:prstGeom prst="rect">
            <a:avLst/>
          </a:prstGeom>
        </p:spPr>
        <p:txBody>
          <a:bodyPr lIns="91425" tIns="91425" rIns="91425" bIns="91425" anchor="t" anchorCtr="0">
            <a:noAutofit/>
          </a:bodyPr>
          <a:lstStyle/>
          <a:p>
            <a:pPr lvl="0" rtl="0">
              <a:spcBef>
                <a:spcPts val="0"/>
              </a:spcBef>
              <a:buNone/>
            </a:pPr>
            <a:r>
              <a:rPr lang="en-GB" sz="3000" u="sng">
                <a:solidFill>
                  <a:schemeClr val="hlink"/>
                </a:solidFill>
                <a:hlinkClick r:id="rId5"/>
              </a:rPr>
              <a:t>@heinonmatti</a:t>
            </a:r>
          </a:p>
        </p:txBody>
      </p:sp>
      <p:sp>
        <p:nvSpPr>
          <p:cNvPr id="364" name="Shape 364"/>
          <p:cNvSpPr txBox="1">
            <a:spLocks noGrp="1"/>
          </p:cNvSpPr>
          <p:nvPr>
            <p:ph type="body" idx="1"/>
          </p:nvPr>
        </p:nvSpPr>
        <p:spPr>
          <a:xfrm>
            <a:off x="2487120" y="4189162"/>
            <a:ext cx="4809600" cy="779700"/>
          </a:xfrm>
          <a:prstGeom prst="rect">
            <a:avLst/>
          </a:prstGeom>
        </p:spPr>
        <p:txBody>
          <a:bodyPr lIns="91425" tIns="91425" rIns="91425" bIns="91425" anchor="t" anchorCtr="0">
            <a:noAutofit/>
          </a:bodyPr>
          <a:lstStyle/>
          <a:p>
            <a:pPr lvl="0" rtl="0">
              <a:lnSpc>
                <a:spcPct val="115000"/>
              </a:lnSpc>
              <a:spcBef>
                <a:spcPts val="0"/>
              </a:spcBef>
              <a:spcAft>
                <a:spcPts val="0"/>
              </a:spcAft>
              <a:buNone/>
            </a:pPr>
            <a:r>
              <a:rPr lang="en-GB" sz="3000" u="sng" smtClean="0">
                <a:solidFill>
                  <a:schemeClr val="hlink"/>
                </a:solidFill>
                <a:latin typeface="Arial"/>
                <a:ea typeface="Arial"/>
                <a:cs typeface="Arial"/>
                <a:sym typeface="Arial"/>
                <a:hlinkClick r:id="rId6"/>
              </a:rPr>
              <a:t>www.mattiheino.com</a:t>
            </a:r>
            <a:endParaRPr lang="en-GB" sz="3000" u="sng">
              <a:solidFill>
                <a:schemeClr val="hlink"/>
              </a:solidFill>
              <a:latin typeface="Arial"/>
              <a:ea typeface="Arial"/>
              <a:cs typeface="Arial"/>
              <a:sym typeface="Arial"/>
              <a:hlinkClick r:id="rId6"/>
            </a:endParaRPr>
          </a:p>
          <a:p>
            <a:pPr lvl="0" rtl="0">
              <a:spcBef>
                <a:spcPts val="0"/>
              </a:spcBef>
              <a:buNone/>
            </a:pPr>
            <a:endParaRPr sz="3000"/>
          </a:p>
        </p:txBody>
      </p:sp>
      <p:sp>
        <p:nvSpPr>
          <p:cNvPr id="11" name="Shape 412"/>
          <p:cNvSpPr txBox="1">
            <a:spLocks/>
          </p:cNvSpPr>
          <p:nvPr/>
        </p:nvSpPr>
        <p:spPr>
          <a:xfrm>
            <a:off x="311700" y="1688433"/>
            <a:ext cx="8520600" cy="2738712"/>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50000"/>
              </a:lnSpc>
              <a:spcBef>
                <a:spcPts val="0"/>
              </a:spcBef>
              <a:spcAft>
                <a:spcPts val="1600"/>
              </a:spcAft>
              <a:buClr>
                <a:srgbClr val="000000"/>
              </a:buClr>
              <a:buSzPct val="100000"/>
              <a:buFont typeface="Open Sans"/>
              <a:buNone/>
              <a:defRPr sz="2200" b="0" i="0" u="none" strike="noStrike" cap="none">
                <a:solidFill>
                  <a:srgbClr val="000000"/>
                </a:solidFill>
                <a:latin typeface="Open Sans"/>
                <a:ea typeface="Open Sans"/>
                <a:cs typeface="Open Sans"/>
                <a:sym typeface="Open Sans"/>
              </a:defRPr>
            </a:lvl1pPr>
            <a:lvl2pPr marR="0" lvl="1" algn="l" rtl="0">
              <a:lnSpc>
                <a:spcPct val="150000"/>
              </a:lnSpc>
              <a:spcBef>
                <a:spcPts val="0"/>
              </a:spcBef>
              <a:spcAft>
                <a:spcPts val="1600"/>
              </a:spcAft>
              <a:buClr>
                <a:srgbClr val="000000"/>
              </a:buClr>
              <a:buSzPct val="100000"/>
              <a:buFont typeface="Open Sans"/>
              <a:buNone/>
              <a:defRPr sz="1800" b="0" i="0" u="none" strike="noStrike" cap="none">
                <a:solidFill>
                  <a:srgbClr val="000000"/>
                </a:solidFill>
                <a:latin typeface="Open Sans"/>
                <a:ea typeface="Open Sans"/>
                <a:cs typeface="Open Sans"/>
                <a:sym typeface="Open Sans"/>
              </a:defRPr>
            </a:lvl2pPr>
            <a:lvl3pPr marR="0" lvl="2" algn="l" rtl="0">
              <a:lnSpc>
                <a:spcPct val="150000"/>
              </a:lnSpc>
              <a:spcBef>
                <a:spcPts val="0"/>
              </a:spcBef>
              <a:spcAft>
                <a:spcPts val="1600"/>
              </a:spcAft>
              <a:buClr>
                <a:srgbClr val="000000"/>
              </a:buClr>
              <a:buSzPct val="100000"/>
              <a:buFont typeface="Open Sans"/>
              <a:buNone/>
              <a:defRPr sz="1600" b="0" i="0" u="none" strike="noStrike" cap="none">
                <a:solidFill>
                  <a:srgbClr val="000000"/>
                </a:solidFill>
                <a:latin typeface="Open Sans"/>
                <a:ea typeface="Open Sans"/>
                <a:cs typeface="Open Sans"/>
                <a:sym typeface="Open Sans"/>
              </a:defRPr>
            </a:lvl3pPr>
            <a:lvl4pPr marR="0" lvl="3"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4pPr>
            <a:lvl5pPr marR="0" lvl="4"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5pPr>
            <a:lvl6pPr marR="0" lvl="5"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6pPr>
            <a:lvl7pPr marR="0" lvl="6"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7pPr>
            <a:lvl8pPr marR="0" lvl="7"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8pPr>
            <a:lvl9pPr marR="0" lvl="8"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9pPr>
          </a:lstStyle>
          <a:p>
            <a:pPr marL="342900" indent="-342900">
              <a:lnSpc>
                <a:spcPct val="100000"/>
              </a:lnSpc>
              <a:buFont typeface="Arial" panose="020B0604020202020204" pitchFamily="34" charset="0"/>
              <a:buChar char="•"/>
            </a:pPr>
            <a:r>
              <a:rPr lang="en-US"/>
              <a:t>Transparency counteracts hacking</a:t>
            </a:r>
          </a:p>
          <a:p>
            <a:pPr marL="342900" indent="-342900">
              <a:lnSpc>
                <a:spcPct val="100000"/>
              </a:lnSpc>
              <a:buFont typeface="Arial" panose="020B0604020202020204" pitchFamily="34" charset="0"/>
              <a:buChar char="•"/>
            </a:pPr>
            <a:r>
              <a:rPr lang="en-US"/>
              <a:t>Subjective elements (e.g. priors) can and need to be </a:t>
            </a:r>
            <a:r>
              <a:rPr lang="en-US" smtClean="0"/>
              <a:t>justified</a:t>
            </a:r>
            <a:endParaRPr lang="en-US"/>
          </a:p>
          <a:p>
            <a:pPr marL="342900" lvl="1" indent="-342900">
              <a:lnSpc>
                <a:spcPct val="100000"/>
              </a:lnSpc>
              <a:buFont typeface="Arial" panose="020B0604020202020204" pitchFamily="34" charset="0"/>
              <a:buChar char="•"/>
            </a:pPr>
            <a:r>
              <a:rPr lang="en-US" smtClean="0">
                <a:sym typeface="Wingdings" panose="05000000000000000000" pitchFamily="2" charset="2"/>
              </a:rPr>
              <a:t> </a:t>
            </a:r>
            <a:r>
              <a:rPr lang="en-US" smtClean="0"/>
              <a:t>Lack </a:t>
            </a:r>
            <a:r>
              <a:rPr lang="en-US"/>
              <a:t>of reporting space no issue nowadays</a:t>
            </a:r>
          </a:p>
          <a:p>
            <a:pPr marL="342900" indent="-342900">
              <a:lnSpc>
                <a:spcPct val="100000"/>
              </a:lnSpc>
              <a:buFont typeface="Arial" panose="020B0604020202020204" pitchFamily="34" charset="0"/>
              <a:buChar char="•"/>
            </a:pPr>
            <a:r>
              <a:rPr lang="en-US"/>
              <a:t>Pre-registration, data sharing, supplementary </a:t>
            </a:r>
            <a:r>
              <a:rPr lang="en-US" smtClean="0"/>
              <a:t>materials… </a:t>
            </a:r>
            <a:endParaRPr lang="en-US"/>
          </a:p>
          <a:p>
            <a:pPr>
              <a:lnSpc>
                <a:spcPct val="100000"/>
              </a:lnSpc>
            </a:pPr>
            <a:r>
              <a:rPr lang="en-US" smtClean="0"/>
              <a:t>     ➡ </a:t>
            </a:r>
            <a:r>
              <a:rPr lang="en-US"/>
              <a:t>e.g</a:t>
            </a:r>
            <a:r>
              <a:rPr lang="en-US" smtClean="0"/>
              <a:t>. store them at OSF: </a:t>
            </a:r>
            <a:r>
              <a:rPr lang="en-US" smtClean="0">
                <a:hlinkClick r:id="rId7" action="ppaction://hlinkfile"/>
              </a:rPr>
              <a:t>osf.io</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Shape 369"/>
          <p:cNvSpPr txBox="1">
            <a:spLocks noGrp="1"/>
          </p:cNvSpPr>
          <p:nvPr>
            <p:ph type="title"/>
          </p:nvPr>
        </p:nvSpPr>
        <p:spPr>
          <a:xfrm>
            <a:off x="286350" y="1693450"/>
            <a:ext cx="8571300" cy="1256100"/>
          </a:xfrm>
          <a:prstGeom prst="rect">
            <a:avLst/>
          </a:prstGeom>
        </p:spPr>
        <p:txBody>
          <a:bodyPr lIns="91425" tIns="91425" rIns="91425" bIns="91425" anchor="ctr" anchorCtr="0">
            <a:noAutofit/>
          </a:bodyPr>
          <a:lstStyle/>
          <a:p>
            <a:pPr lvl="0">
              <a:spcBef>
                <a:spcPts val="0"/>
              </a:spcBef>
              <a:buNone/>
            </a:pPr>
            <a:r>
              <a:rPr lang="en-GB"/>
              <a:t>Additional slides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Maximum Bayes Factor for a given p-value</a:t>
            </a:r>
          </a:p>
        </p:txBody>
      </p:sp>
      <p:sp>
        <p:nvSpPr>
          <p:cNvPr id="375" name="Shape 375"/>
          <p:cNvSpPr txBox="1">
            <a:spLocks noGrp="1"/>
          </p:cNvSpPr>
          <p:nvPr>
            <p:ph type="body" idx="1"/>
          </p:nvPr>
        </p:nvSpPr>
        <p:spPr>
          <a:xfrm>
            <a:off x="311700" y="5746966"/>
            <a:ext cx="8520600" cy="1020000"/>
          </a:xfrm>
          <a:prstGeom prst="rect">
            <a:avLst/>
          </a:prstGeom>
        </p:spPr>
        <p:txBody>
          <a:bodyPr lIns="91425" tIns="91425" rIns="91425" bIns="91425" anchor="t" anchorCtr="0">
            <a:noAutofit/>
          </a:bodyPr>
          <a:lstStyle/>
          <a:p>
            <a:pPr lvl="0" rtl="0">
              <a:spcBef>
                <a:spcPts val="0"/>
              </a:spcBef>
              <a:buNone/>
            </a:pPr>
            <a:r>
              <a:rPr lang="en-GB" sz="1500"/>
              <a:t>More info: </a:t>
            </a:r>
            <a:r>
              <a:rPr lang="en-GB" sz="1500" u="sng">
                <a:solidFill>
                  <a:schemeClr val="hlink"/>
                </a:solidFill>
                <a:hlinkClick r:id="rId3"/>
              </a:rPr>
              <a:t>https://alexanderetz.com/2016/06/19/understanding-bayes-how-to-cheat-to-get-the-maximum-bayes-factor-for-a-given-p-value/</a:t>
            </a:r>
          </a:p>
        </p:txBody>
      </p:sp>
      <p:pic>
        <p:nvPicPr>
          <p:cNvPr id="376" name="Shape 376"/>
          <p:cNvPicPr preferRelativeResize="0"/>
          <p:nvPr/>
        </p:nvPicPr>
        <p:blipFill>
          <a:blip r:embed="rId4">
            <a:alphaModFix/>
          </a:blip>
          <a:stretch>
            <a:fillRect/>
          </a:stretch>
        </p:blipFill>
        <p:spPr>
          <a:xfrm>
            <a:off x="1374401" y="1477750"/>
            <a:ext cx="5825931" cy="4294425"/>
          </a:xfrm>
          <a:prstGeom prst="rect">
            <a:avLst/>
          </a:prstGeom>
          <a:noFill/>
          <a:ln w="19050" cap="flat" cmpd="sng">
            <a:solidFill>
              <a:schemeClr val="dk2"/>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Maximum Bayes Factor for a given p-value</a:t>
            </a:r>
          </a:p>
        </p:txBody>
      </p:sp>
      <p:sp>
        <p:nvSpPr>
          <p:cNvPr id="382" name="Shape 382"/>
          <p:cNvSpPr txBox="1">
            <a:spLocks noGrp="1"/>
          </p:cNvSpPr>
          <p:nvPr>
            <p:ph type="body" idx="1"/>
          </p:nvPr>
        </p:nvSpPr>
        <p:spPr>
          <a:xfrm>
            <a:off x="311700" y="5746966"/>
            <a:ext cx="8520600" cy="1020000"/>
          </a:xfrm>
          <a:prstGeom prst="rect">
            <a:avLst/>
          </a:prstGeom>
        </p:spPr>
        <p:txBody>
          <a:bodyPr lIns="91425" tIns="91425" rIns="91425" bIns="91425" anchor="t" anchorCtr="0">
            <a:noAutofit/>
          </a:bodyPr>
          <a:lstStyle/>
          <a:p>
            <a:pPr lvl="0" rtl="0">
              <a:spcBef>
                <a:spcPts val="0"/>
              </a:spcBef>
              <a:buNone/>
            </a:pPr>
            <a:r>
              <a:rPr lang="en-GB" sz="1500"/>
              <a:t>More info: </a:t>
            </a:r>
            <a:r>
              <a:rPr lang="en-GB" sz="1500" u="sng">
                <a:solidFill>
                  <a:schemeClr val="hlink"/>
                </a:solidFill>
                <a:hlinkClick r:id="rId3"/>
              </a:rPr>
              <a:t>https://alexanderetz.com/2016/06/19/understanding-bayes-how-to-cheat-to-get-the-maximum-bayes-factor-for-a-given-p-value/</a:t>
            </a:r>
          </a:p>
        </p:txBody>
      </p:sp>
      <p:pic>
        <p:nvPicPr>
          <p:cNvPr id="383" name="Shape 383"/>
          <p:cNvPicPr preferRelativeResize="0"/>
          <p:nvPr/>
        </p:nvPicPr>
        <p:blipFill>
          <a:blip r:embed="rId4">
            <a:alphaModFix/>
          </a:blip>
          <a:stretch>
            <a:fillRect/>
          </a:stretch>
        </p:blipFill>
        <p:spPr>
          <a:xfrm>
            <a:off x="1374401" y="1477750"/>
            <a:ext cx="5825931" cy="4294425"/>
          </a:xfrm>
          <a:prstGeom prst="rect">
            <a:avLst/>
          </a:prstGeom>
          <a:noFill/>
          <a:ln w="19050" cap="flat" cmpd="sng">
            <a:solidFill>
              <a:schemeClr val="dk2"/>
            </a:solidFill>
            <a:prstDash val="solid"/>
            <a:round/>
            <a:headEnd type="none" w="med" len="med"/>
            <a:tailEnd type="none" w="med" len="med"/>
          </a:ln>
        </p:spPr>
      </p:pic>
      <p:sp>
        <p:nvSpPr>
          <p:cNvPr id="384" name="Shape 384"/>
          <p:cNvSpPr/>
          <p:nvPr/>
        </p:nvSpPr>
        <p:spPr>
          <a:xfrm>
            <a:off x="3706750" y="4242050"/>
            <a:ext cx="919200" cy="504900"/>
          </a:xfrm>
          <a:prstGeom prst="ellipse">
            <a:avLst/>
          </a:prstGeom>
          <a:noFill/>
          <a:ln w="7620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endParaRPr/>
          </a:p>
        </p:txBody>
      </p:sp>
      <p:pic>
        <p:nvPicPr>
          <p:cNvPr id="269" name="Shape 269"/>
          <p:cNvPicPr preferRelativeResize="0"/>
          <p:nvPr/>
        </p:nvPicPr>
        <p:blipFill rotWithShape="1">
          <a:blip r:embed="rId3">
            <a:alphaModFix/>
          </a:blip>
          <a:srcRect t="12914"/>
          <a:stretch/>
        </p:blipFill>
        <p:spPr>
          <a:xfrm>
            <a:off x="2806225" y="4419550"/>
            <a:ext cx="4972050" cy="2289375"/>
          </a:xfrm>
          <a:prstGeom prst="rect">
            <a:avLst/>
          </a:prstGeom>
          <a:noFill/>
          <a:ln w="19050" cap="flat" cmpd="sng">
            <a:solidFill>
              <a:srgbClr val="000000"/>
            </a:solidFill>
            <a:prstDash val="solid"/>
            <a:round/>
            <a:headEnd type="none" w="med" len="med"/>
            <a:tailEnd type="none" w="med" len="med"/>
          </a:ln>
        </p:spPr>
      </p:pic>
      <p:pic>
        <p:nvPicPr>
          <p:cNvPr id="270" name="Shape 270"/>
          <p:cNvPicPr preferRelativeResize="0"/>
          <p:nvPr/>
        </p:nvPicPr>
        <p:blipFill>
          <a:blip r:embed="rId4">
            <a:alphaModFix/>
          </a:blip>
          <a:stretch>
            <a:fillRect/>
          </a:stretch>
        </p:blipFill>
        <p:spPr>
          <a:xfrm>
            <a:off x="535725" y="1536575"/>
            <a:ext cx="4400550" cy="3505200"/>
          </a:xfrm>
          <a:prstGeom prst="rect">
            <a:avLst/>
          </a:prstGeom>
          <a:noFill/>
          <a:ln w="19050" cap="flat" cmpd="sng">
            <a:solidFill>
              <a:srgbClr val="000000"/>
            </a:solidFill>
            <a:prstDash val="solid"/>
            <a:round/>
            <a:headEnd type="none" w="med" len="med"/>
            <a:tailEnd type="none" w="med" len="med"/>
          </a:ln>
        </p:spPr>
      </p:pic>
      <p:pic>
        <p:nvPicPr>
          <p:cNvPr id="271" name="Shape 271"/>
          <p:cNvPicPr preferRelativeResize="0"/>
          <p:nvPr/>
        </p:nvPicPr>
        <p:blipFill>
          <a:blip r:embed="rId5">
            <a:alphaModFix/>
          </a:blip>
          <a:stretch>
            <a:fillRect/>
          </a:stretch>
        </p:blipFill>
        <p:spPr>
          <a:xfrm>
            <a:off x="3159250" y="941950"/>
            <a:ext cx="4848450" cy="2370750"/>
          </a:xfrm>
          <a:prstGeom prst="rect">
            <a:avLst/>
          </a:prstGeom>
          <a:noFill/>
          <a:ln w="19050" cap="flat" cmpd="sng">
            <a:solidFill>
              <a:srgbClr val="000000"/>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Shape 389"/>
          <p:cNvPicPr preferRelativeResize="0"/>
          <p:nvPr/>
        </p:nvPicPr>
        <p:blipFill>
          <a:blip r:embed="rId3">
            <a:alphaModFix amt="79000"/>
          </a:blip>
          <a:stretch>
            <a:fillRect/>
          </a:stretch>
        </p:blipFill>
        <p:spPr>
          <a:xfrm>
            <a:off x="0" y="4746950"/>
            <a:ext cx="9143999" cy="2111049"/>
          </a:xfrm>
          <a:prstGeom prst="rect">
            <a:avLst/>
          </a:prstGeom>
          <a:noFill/>
          <a:ln>
            <a:noFill/>
          </a:ln>
        </p:spPr>
      </p:pic>
      <p:pic>
        <p:nvPicPr>
          <p:cNvPr id="390" name="Shape 390"/>
          <p:cNvPicPr preferRelativeResize="0"/>
          <p:nvPr/>
        </p:nvPicPr>
        <p:blipFill>
          <a:blip r:embed="rId4">
            <a:alphaModFix amt="26000"/>
          </a:blip>
          <a:stretch>
            <a:fillRect/>
          </a:stretch>
        </p:blipFill>
        <p:spPr>
          <a:xfrm>
            <a:off x="1374401" y="1477750"/>
            <a:ext cx="5825931" cy="4294425"/>
          </a:xfrm>
          <a:prstGeom prst="rect">
            <a:avLst/>
          </a:prstGeom>
          <a:noFill/>
          <a:ln w="9525" cap="flat" cmpd="sng">
            <a:solidFill>
              <a:schemeClr val="dk2"/>
            </a:solidFill>
            <a:prstDash val="solid"/>
            <a:round/>
            <a:headEnd type="none" w="med" len="med"/>
            <a:tailEnd type="none" w="med" len="med"/>
          </a:ln>
        </p:spPr>
      </p:pic>
      <p:sp>
        <p:nvSpPr>
          <p:cNvPr id="391" name="Shape 39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Maximum Bayes Factor for a given p-value</a:t>
            </a:r>
          </a:p>
        </p:txBody>
      </p:sp>
      <p:sp>
        <p:nvSpPr>
          <p:cNvPr id="392" name="Shape 392"/>
          <p:cNvSpPr txBox="1">
            <a:spLocks noGrp="1"/>
          </p:cNvSpPr>
          <p:nvPr>
            <p:ph type="body" idx="1"/>
          </p:nvPr>
        </p:nvSpPr>
        <p:spPr>
          <a:xfrm>
            <a:off x="311700" y="5746966"/>
            <a:ext cx="8520600" cy="1020000"/>
          </a:xfrm>
          <a:prstGeom prst="rect">
            <a:avLst/>
          </a:prstGeom>
        </p:spPr>
        <p:txBody>
          <a:bodyPr lIns="91425" tIns="91425" rIns="91425" bIns="91425" anchor="t" anchorCtr="0">
            <a:noAutofit/>
          </a:bodyPr>
          <a:lstStyle/>
          <a:p>
            <a:pPr lvl="0" rtl="0">
              <a:spcBef>
                <a:spcPts val="0"/>
              </a:spcBef>
              <a:buNone/>
            </a:pPr>
            <a:r>
              <a:rPr lang="en-GB" sz="1500"/>
              <a:t>More info: </a:t>
            </a:r>
            <a:r>
              <a:rPr lang="en-GB" sz="1500" u="sng">
                <a:solidFill>
                  <a:schemeClr val="hlink"/>
                </a:solidFill>
                <a:hlinkClick r:id="rId5"/>
              </a:rPr>
              <a:t>https://alexanderetz.com/2016/06/19/understanding-bayes-how-to-cheat-to-get-the-maximum-bayes-factor-for-a-given-p-value/</a:t>
            </a:r>
          </a:p>
        </p:txBody>
      </p:sp>
      <p:sp>
        <p:nvSpPr>
          <p:cNvPr id="393" name="Shape 393"/>
          <p:cNvSpPr txBox="1"/>
          <p:nvPr/>
        </p:nvSpPr>
        <p:spPr>
          <a:xfrm>
            <a:off x="3801400" y="4301200"/>
            <a:ext cx="824400" cy="390900"/>
          </a:xfrm>
          <a:prstGeom prst="rect">
            <a:avLst/>
          </a:prstGeom>
          <a:solidFill>
            <a:schemeClr val="lt1"/>
          </a:solidFill>
          <a:ln>
            <a:noFill/>
          </a:ln>
        </p:spPr>
        <p:txBody>
          <a:bodyPr lIns="91425" tIns="91425" rIns="91425" bIns="91425" anchor="t" anchorCtr="0">
            <a:noAutofit/>
          </a:bodyPr>
          <a:lstStyle/>
          <a:p>
            <a:pPr lvl="0">
              <a:spcBef>
                <a:spcPts val="0"/>
              </a:spcBef>
              <a:buNone/>
            </a:pPr>
            <a:r>
              <a:rPr lang="en-GB" b="1"/>
              <a:t>BF ≈ 8</a:t>
            </a:r>
          </a:p>
        </p:txBody>
      </p:sp>
      <p:sp>
        <p:nvSpPr>
          <p:cNvPr id="394" name="Shape 394"/>
          <p:cNvSpPr/>
          <p:nvPr/>
        </p:nvSpPr>
        <p:spPr>
          <a:xfrm>
            <a:off x="3706750" y="4242050"/>
            <a:ext cx="919200" cy="504900"/>
          </a:xfrm>
          <a:prstGeom prst="ellipse">
            <a:avLst/>
          </a:prstGeom>
          <a:noFill/>
          <a:ln w="7620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5" name="Shape 395"/>
          <p:cNvSpPr txBox="1">
            <a:spLocks noGrp="1"/>
          </p:cNvSpPr>
          <p:nvPr>
            <p:ph type="body" idx="1"/>
          </p:nvPr>
        </p:nvSpPr>
        <p:spPr>
          <a:xfrm>
            <a:off x="2265900" y="1889250"/>
            <a:ext cx="6387000" cy="1020000"/>
          </a:xfrm>
          <a:prstGeom prst="rect">
            <a:avLst/>
          </a:prstGeom>
        </p:spPr>
        <p:txBody>
          <a:bodyPr lIns="91425" tIns="91425" rIns="91425" bIns="91425" anchor="t" anchorCtr="0">
            <a:noAutofit/>
          </a:bodyPr>
          <a:lstStyle/>
          <a:p>
            <a:pPr marL="457200" lvl="0" indent="-355600" rtl="0">
              <a:lnSpc>
                <a:spcPct val="100000"/>
              </a:lnSpc>
              <a:spcBef>
                <a:spcPts val="0"/>
              </a:spcBef>
              <a:buSzPct val="100000"/>
              <a:buFont typeface="Arial" panose="020B0604020202020204" pitchFamily="34" charset="0"/>
              <a:buChar char="•"/>
            </a:pPr>
            <a:r>
              <a:rPr lang="en-GB" sz="2000"/>
              <a:t>1 in 9 chance you’re wrong if start with 50% probability </a:t>
            </a:r>
          </a:p>
          <a:p>
            <a:pPr marL="971550" lvl="1" indent="-285750" rtl="0">
              <a:lnSpc>
                <a:spcPct val="100000"/>
              </a:lnSpc>
              <a:spcBef>
                <a:spcPts val="0"/>
              </a:spcBef>
              <a:buFont typeface="Arial" panose="020B0604020202020204" pitchFamily="34" charset="0"/>
              <a:buChar char="•"/>
            </a:pPr>
            <a:r>
              <a:rPr lang="en-GB"/>
              <a:t>(1/1 * 8/1 = 8/1)</a:t>
            </a:r>
          </a:p>
          <a:p>
            <a:pPr marL="457200" lvl="0" indent="-355600" rtl="0">
              <a:lnSpc>
                <a:spcPct val="100000"/>
              </a:lnSpc>
              <a:spcBef>
                <a:spcPts val="0"/>
              </a:spcBef>
              <a:buSzPct val="100000"/>
              <a:buFont typeface="Arial" panose="020B0604020202020204" pitchFamily="34" charset="0"/>
              <a:buChar char="•"/>
            </a:pPr>
            <a:r>
              <a:rPr lang="en-GB" sz="2000"/>
              <a:t>1 in 3 if you start with 25% probability!</a:t>
            </a:r>
          </a:p>
          <a:p>
            <a:pPr marL="971550" lvl="1" indent="-285750">
              <a:lnSpc>
                <a:spcPct val="100000"/>
              </a:lnSpc>
              <a:spcBef>
                <a:spcPts val="0"/>
              </a:spcBef>
              <a:buFont typeface="Arial" panose="020B0604020202020204" pitchFamily="34" charset="0"/>
              <a:buChar char="•"/>
            </a:pPr>
            <a:r>
              <a:rPr lang="en-GB"/>
              <a:t>(1/4 * 8/1 = 2/1)</a:t>
            </a:r>
          </a:p>
          <a:p>
            <a:pPr lvl="0" rtl="0">
              <a:lnSpc>
                <a:spcPct val="100000"/>
              </a:lnSpc>
              <a:spcBef>
                <a:spcPts val="0"/>
              </a:spcBef>
              <a:buNone/>
            </a:pPr>
            <a:endParaRPr sz="15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Shape 400"/>
          <p:cNvPicPr preferRelativeResize="0"/>
          <p:nvPr/>
        </p:nvPicPr>
        <p:blipFill>
          <a:blip r:embed="rId3">
            <a:alphaModFix amt="26000"/>
          </a:blip>
          <a:stretch>
            <a:fillRect/>
          </a:stretch>
        </p:blipFill>
        <p:spPr>
          <a:xfrm>
            <a:off x="1374401" y="1477750"/>
            <a:ext cx="5825931" cy="4294425"/>
          </a:xfrm>
          <a:prstGeom prst="rect">
            <a:avLst/>
          </a:prstGeom>
          <a:noFill/>
          <a:ln>
            <a:noFill/>
          </a:ln>
        </p:spPr>
      </p:pic>
      <p:sp>
        <p:nvSpPr>
          <p:cNvPr id="401" name="Shape 40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Maximum Bayes Factor for a given p-value</a:t>
            </a:r>
          </a:p>
        </p:txBody>
      </p:sp>
      <p:sp>
        <p:nvSpPr>
          <p:cNvPr id="402" name="Shape 402"/>
          <p:cNvSpPr txBox="1">
            <a:spLocks noGrp="1"/>
          </p:cNvSpPr>
          <p:nvPr>
            <p:ph type="body" idx="1"/>
          </p:nvPr>
        </p:nvSpPr>
        <p:spPr>
          <a:xfrm>
            <a:off x="311700" y="5746966"/>
            <a:ext cx="8520600" cy="1020000"/>
          </a:xfrm>
          <a:prstGeom prst="rect">
            <a:avLst/>
          </a:prstGeom>
        </p:spPr>
        <p:txBody>
          <a:bodyPr lIns="91425" tIns="91425" rIns="91425" bIns="91425" anchor="t" anchorCtr="0">
            <a:noAutofit/>
          </a:bodyPr>
          <a:lstStyle/>
          <a:p>
            <a:pPr lvl="0" rtl="0">
              <a:spcBef>
                <a:spcPts val="0"/>
              </a:spcBef>
              <a:buNone/>
            </a:pPr>
            <a:r>
              <a:rPr lang="en-GB" sz="1500"/>
              <a:t>More info: </a:t>
            </a:r>
            <a:r>
              <a:rPr lang="en-GB" sz="1500" u="sng">
                <a:solidFill>
                  <a:schemeClr val="hlink"/>
                </a:solidFill>
                <a:hlinkClick r:id="rId4"/>
              </a:rPr>
              <a:t>https://alexanderetz.com/2016/06/19/understanding-bayes-how-to-cheat-to-get-the-maximum-bayes-factor-for-a-given-p-value/</a:t>
            </a:r>
          </a:p>
        </p:txBody>
      </p:sp>
      <p:sp>
        <p:nvSpPr>
          <p:cNvPr id="403" name="Shape 403"/>
          <p:cNvSpPr txBox="1"/>
          <p:nvPr/>
        </p:nvSpPr>
        <p:spPr>
          <a:xfrm>
            <a:off x="3801400" y="4301200"/>
            <a:ext cx="824400" cy="390900"/>
          </a:xfrm>
          <a:prstGeom prst="rect">
            <a:avLst/>
          </a:prstGeom>
          <a:solidFill>
            <a:schemeClr val="lt1"/>
          </a:solidFill>
          <a:ln>
            <a:noFill/>
          </a:ln>
        </p:spPr>
        <p:txBody>
          <a:bodyPr lIns="91425" tIns="91425" rIns="91425" bIns="91425" anchor="t" anchorCtr="0">
            <a:noAutofit/>
          </a:bodyPr>
          <a:lstStyle/>
          <a:p>
            <a:pPr lvl="0" rtl="0">
              <a:spcBef>
                <a:spcPts val="0"/>
              </a:spcBef>
              <a:buNone/>
            </a:pPr>
            <a:r>
              <a:rPr lang="en-GB" b="1"/>
              <a:t>BF ≈ 8</a:t>
            </a:r>
          </a:p>
        </p:txBody>
      </p:sp>
      <p:pic>
        <p:nvPicPr>
          <p:cNvPr id="405" name="Shape 405"/>
          <p:cNvPicPr preferRelativeResize="0"/>
          <p:nvPr/>
        </p:nvPicPr>
        <p:blipFill>
          <a:blip r:embed="rId5">
            <a:alphaModFix amt="79000"/>
          </a:blip>
          <a:stretch>
            <a:fillRect/>
          </a:stretch>
        </p:blipFill>
        <p:spPr>
          <a:xfrm>
            <a:off x="0" y="4746950"/>
            <a:ext cx="9143999" cy="2111049"/>
          </a:xfrm>
          <a:prstGeom prst="rect">
            <a:avLst/>
          </a:prstGeom>
          <a:noFill/>
          <a:ln>
            <a:noFill/>
          </a:ln>
        </p:spPr>
      </p:pic>
      <p:sp>
        <p:nvSpPr>
          <p:cNvPr id="404" name="Shape 404"/>
          <p:cNvSpPr/>
          <p:nvPr/>
        </p:nvSpPr>
        <p:spPr>
          <a:xfrm>
            <a:off x="3706750" y="4242050"/>
            <a:ext cx="919200" cy="504900"/>
          </a:xfrm>
          <a:prstGeom prst="ellipse">
            <a:avLst/>
          </a:prstGeom>
          <a:noFill/>
          <a:ln w="7620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6" name="Shape 406"/>
          <p:cNvSpPr txBox="1">
            <a:spLocks noGrp="1"/>
          </p:cNvSpPr>
          <p:nvPr>
            <p:ph type="body" idx="1"/>
          </p:nvPr>
        </p:nvSpPr>
        <p:spPr>
          <a:xfrm>
            <a:off x="2236950" y="1860300"/>
            <a:ext cx="6387000" cy="1020000"/>
          </a:xfrm>
          <a:prstGeom prst="rect">
            <a:avLst/>
          </a:prstGeom>
        </p:spPr>
        <p:txBody>
          <a:bodyPr lIns="91425" tIns="91425" rIns="91425" bIns="91425" anchor="t" anchorCtr="0">
            <a:noAutofit/>
          </a:bodyPr>
          <a:lstStyle/>
          <a:p>
            <a:pPr marL="457200" lvl="0" indent="-355600" rtl="0">
              <a:lnSpc>
                <a:spcPct val="100000"/>
              </a:lnSpc>
              <a:spcBef>
                <a:spcPts val="0"/>
              </a:spcBef>
              <a:buSzPct val="100000"/>
            </a:pPr>
            <a:r>
              <a:rPr lang="en-GB" sz="2000"/>
              <a:t>1 in 9 chance you’re wrong if start with 50% probability </a:t>
            </a:r>
          </a:p>
          <a:p>
            <a:pPr marL="914400" lvl="1" indent="-228600" rtl="0">
              <a:lnSpc>
                <a:spcPct val="100000"/>
              </a:lnSpc>
              <a:spcBef>
                <a:spcPts val="0"/>
              </a:spcBef>
            </a:pPr>
            <a:r>
              <a:rPr lang="en-GB"/>
              <a:t>(1/1 * 8/1 = 8/1)</a:t>
            </a:r>
          </a:p>
          <a:p>
            <a:pPr marL="457200" lvl="0" indent="-355600" rtl="0">
              <a:lnSpc>
                <a:spcPct val="100000"/>
              </a:lnSpc>
              <a:spcBef>
                <a:spcPts val="0"/>
              </a:spcBef>
              <a:buSzPct val="100000"/>
            </a:pPr>
            <a:r>
              <a:rPr lang="en-GB" sz="2000"/>
              <a:t>1 in 3 if you start with 20% probability!</a:t>
            </a:r>
          </a:p>
          <a:p>
            <a:pPr marL="914400" lvl="1" indent="-228600" rtl="0">
              <a:lnSpc>
                <a:spcPct val="100000"/>
              </a:lnSpc>
              <a:spcBef>
                <a:spcPts val="0"/>
              </a:spcBef>
            </a:pPr>
            <a:r>
              <a:rPr lang="en-GB"/>
              <a:t>(1/4 * 8/1 = 2/1)</a:t>
            </a:r>
          </a:p>
          <a:p>
            <a:pPr marL="0" lvl="0" indent="0" rtl="0">
              <a:lnSpc>
                <a:spcPct val="100000"/>
              </a:lnSpc>
              <a:spcBef>
                <a:spcPts val="0"/>
              </a:spcBef>
              <a:buNone/>
            </a:pPr>
            <a:endParaRPr/>
          </a:p>
          <a:p>
            <a:pPr marL="0" lvl="0" indent="0" rtl="0">
              <a:lnSpc>
                <a:spcPct val="100000"/>
              </a:lnSpc>
              <a:spcBef>
                <a:spcPts val="0"/>
              </a:spcBef>
              <a:buNone/>
            </a:pPr>
            <a:r>
              <a:rPr lang="en-GB" sz="1800"/>
              <a:t>To consider:</a:t>
            </a:r>
          </a:p>
          <a:p>
            <a:pPr marL="0" lvl="0" indent="0" rtl="0">
              <a:lnSpc>
                <a:spcPct val="100000"/>
              </a:lnSpc>
              <a:spcBef>
                <a:spcPts val="0"/>
              </a:spcBef>
              <a:buNone/>
            </a:pPr>
            <a:r>
              <a:rPr lang="en-GB" sz="2500"/>
              <a:t>How much money, how many years of work is this worth?</a:t>
            </a:r>
          </a:p>
          <a:p>
            <a:pPr lvl="0" rtl="0">
              <a:lnSpc>
                <a:spcPct val="100000"/>
              </a:lnSpc>
              <a:spcBef>
                <a:spcPts val="0"/>
              </a:spcBef>
              <a:buNone/>
            </a:pPr>
            <a:endParaRPr sz="15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Shape 41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A note on p/BF-hacking</a:t>
            </a:r>
          </a:p>
        </p:txBody>
      </p:sp>
      <p:sp>
        <p:nvSpPr>
          <p:cNvPr id="412" name="Shape 412"/>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lvl="0">
              <a:spcBef>
                <a:spcPts val="0"/>
              </a:spcBef>
              <a:buNone/>
            </a:pPr>
            <a:r>
              <a:rPr lang="en-GB"/>
              <a:t>Simmons, Nelson &amp; Simonsohn (2012): A 21 word solution:</a:t>
            </a:r>
          </a:p>
          <a:p>
            <a:pPr lvl="0">
              <a:spcBef>
                <a:spcPts val="0"/>
              </a:spcBef>
              <a:buNone/>
            </a:pPr>
            <a:r>
              <a:rPr lang="en-GB"/>
              <a:t>“We report how we determined our sample size, all data exclusions (if any), all manipulations and all measures in the study.”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Shape 417"/>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A note on p/BF-hacking</a:t>
            </a:r>
          </a:p>
        </p:txBody>
      </p:sp>
      <p:sp>
        <p:nvSpPr>
          <p:cNvPr id="418" name="Shape 418"/>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57200" lvl="0" indent="-228600" rtl="0">
              <a:lnSpc>
                <a:spcPct val="100000"/>
              </a:lnSpc>
              <a:spcBef>
                <a:spcPts val="0"/>
              </a:spcBef>
              <a:buChar char="●"/>
            </a:pPr>
            <a:r>
              <a:rPr lang="en-GB"/>
              <a:t>Some p-hacking methods apply to Bayes, e.g.</a:t>
            </a:r>
          </a:p>
          <a:p>
            <a:pPr marL="914400" lvl="1" indent="-228600" rtl="0">
              <a:lnSpc>
                <a:spcPct val="100000"/>
              </a:lnSpc>
              <a:spcBef>
                <a:spcPts val="0"/>
              </a:spcBef>
              <a:buChar char="○"/>
            </a:pPr>
            <a:r>
              <a:rPr lang="en-GB"/>
              <a:t>Selective dropping of outliers</a:t>
            </a:r>
          </a:p>
          <a:p>
            <a:pPr marL="914400" lvl="1" indent="-228600" rtl="0">
              <a:lnSpc>
                <a:spcPct val="100000"/>
              </a:lnSpc>
              <a:spcBef>
                <a:spcPts val="0"/>
              </a:spcBef>
              <a:buChar char="○"/>
            </a:pPr>
            <a:r>
              <a:rPr lang="en-GB"/>
              <a:t>Reporting exploratory results as confirmatory</a:t>
            </a:r>
          </a:p>
          <a:p>
            <a:pPr marL="914400" lvl="1" indent="-228600" rtl="0">
              <a:lnSpc>
                <a:spcPct val="100000"/>
              </a:lnSpc>
              <a:spcBef>
                <a:spcPts val="0"/>
              </a:spcBef>
              <a:buChar char="○"/>
            </a:pPr>
            <a:r>
              <a:rPr lang="en-GB"/>
              <a:t>Outcome switching</a:t>
            </a:r>
          </a:p>
          <a:p>
            <a:pPr marL="457200" lvl="0" indent="-228600" rtl="0">
              <a:lnSpc>
                <a:spcPct val="100000"/>
              </a:lnSpc>
              <a:spcBef>
                <a:spcPts val="0"/>
              </a:spcBef>
              <a:buChar char="●"/>
            </a:pPr>
            <a:r>
              <a:rPr lang="en-GB"/>
              <a:t>Some don’t</a:t>
            </a:r>
          </a:p>
          <a:p>
            <a:pPr marL="914400" lvl="1" indent="-228600" rtl="0">
              <a:lnSpc>
                <a:spcPct val="100000"/>
              </a:lnSpc>
              <a:spcBef>
                <a:spcPts val="0"/>
              </a:spcBef>
              <a:buChar char="○"/>
            </a:pPr>
            <a:r>
              <a:rPr lang="en-GB"/>
              <a:t>E.g. arbitrary stopping rules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Equivalence testing (support for H0) in frequentism</a:t>
            </a:r>
            <a:endParaRPr lang="fi-FI"/>
          </a:p>
        </p:txBody>
      </p:sp>
      <p:pic>
        <p:nvPicPr>
          <p:cNvPr id="4" name="Picture 3"/>
          <p:cNvPicPr>
            <a:picLocks noChangeAspect="1"/>
          </p:cNvPicPr>
          <p:nvPr/>
        </p:nvPicPr>
        <p:blipFill>
          <a:blip r:embed="rId2"/>
          <a:stretch>
            <a:fillRect/>
          </a:stretch>
        </p:blipFill>
        <p:spPr>
          <a:xfrm>
            <a:off x="1900237" y="1536566"/>
            <a:ext cx="5343525" cy="2419350"/>
          </a:xfrm>
          <a:prstGeom prst="rect">
            <a:avLst/>
          </a:prstGeom>
          <a:ln>
            <a:solidFill>
              <a:schemeClr val="bg2">
                <a:lumMod val="75000"/>
              </a:schemeClr>
            </a:solidFill>
          </a:ln>
        </p:spPr>
      </p:pic>
      <p:pic>
        <p:nvPicPr>
          <p:cNvPr id="5" name="Picture 4"/>
          <p:cNvPicPr>
            <a:picLocks noChangeAspect="1"/>
          </p:cNvPicPr>
          <p:nvPr/>
        </p:nvPicPr>
        <p:blipFill>
          <a:blip r:embed="rId3"/>
          <a:stretch>
            <a:fillRect/>
          </a:stretch>
        </p:blipFill>
        <p:spPr>
          <a:xfrm>
            <a:off x="905856" y="4129623"/>
            <a:ext cx="7332286" cy="1284488"/>
          </a:xfrm>
          <a:prstGeom prst="rect">
            <a:avLst/>
          </a:prstGeom>
          <a:ln>
            <a:solidFill>
              <a:schemeClr val="bg2">
                <a:lumMod val="50000"/>
              </a:schemeClr>
            </a:solidFill>
          </a:ln>
        </p:spPr>
      </p:pic>
      <p:sp>
        <p:nvSpPr>
          <p:cNvPr id="7" name="Rectangle 6"/>
          <p:cNvSpPr/>
          <p:nvPr/>
        </p:nvSpPr>
        <p:spPr>
          <a:xfrm>
            <a:off x="2218061" y="6550223"/>
            <a:ext cx="7433806" cy="307777"/>
          </a:xfrm>
          <a:prstGeom prst="rect">
            <a:avLst/>
          </a:prstGeom>
        </p:spPr>
        <p:txBody>
          <a:bodyPr wrap="square">
            <a:spAutoFit/>
          </a:bodyPr>
          <a:lstStyle/>
          <a:p>
            <a:r>
              <a:rPr lang="fi-FI">
                <a:hlinkClick r:id="rId4"/>
              </a:rPr>
              <a:t>http://daniellakens.blogspot.de/2016/05/absence-of-evidence-is-not-evidence-of.html</a:t>
            </a:r>
            <a:endParaRPr lang="fi-FI"/>
          </a:p>
        </p:txBody>
      </p:sp>
    </p:spTree>
    <p:extLst>
      <p:ext uri="{BB962C8B-B14F-4D97-AF65-F5344CB8AC3E}">
        <p14:creationId xmlns:p14="http://schemas.microsoft.com/office/powerpoint/2010/main" val="32647933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8" name="Shape 418"/>
          <p:cNvSpPr txBox="1">
            <a:spLocks/>
          </p:cNvSpPr>
          <p:nvPr/>
        </p:nvSpPr>
        <p:spPr>
          <a:xfrm>
            <a:off x="311700" y="1536566"/>
            <a:ext cx="8520600" cy="440370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50000"/>
              </a:lnSpc>
              <a:spcBef>
                <a:spcPts val="0"/>
              </a:spcBef>
              <a:spcAft>
                <a:spcPts val="1600"/>
              </a:spcAft>
              <a:buClr>
                <a:srgbClr val="000000"/>
              </a:buClr>
              <a:buSzPct val="100000"/>
              <a:buFont typeface="Open Sans"/>
              <a:buNone/>
              <a:defRPr sz="2200" b="0" i="0" u="none" strike="noStrike" cap="none">
                <a:solidFill>
                  <a:srgbClr val="000000"/>
                </a:solidFill>
                <a:latin typeface="Open Sans"/>
                <a:ea typeface="Open Sans"/>
                <a:cs typeface="Open Sans"/>
                <a:sym typeface="Open Sans"/>
              </a:defRPr>
            </a:lvl1pPr>
            <a:lvl2pPr marR="0" lvl="1" algn="l" rtl="0">
              <a:lnSpc>
                <a:spcPct val="150000"/>
              </a:lnSpc>
              <a:spcBef>
                <a:spcPts val="0"/>
              </a:spcBef>
              <a:spcAft>
                <a:spcPts val="1600"/>
              </a:spcAft>
              <a:buClr>
                <a:srgbClr val="000000"/>
              </a:buClr>
              <a:buSzPct val="100000"/>
              <a:buFont typeface="Open Sans"/>
              <a:buNone/>
              <a:defRPr sz="1800" b="0" i="0" u="none" strike="noStrike" cap="none">
                <a:solidFill>
                  <a:srgbClr val="000000"/>
                </a:solidFill>
                <a:latin typeface="Open Sans"/>
                <a:ea typeface="Open Sans"/>
                <a:cs typeface="Open Sans"/>
                <a:sym typeface="Open Sans"/>
              </a:defRPr>
            </a:lvl2pPr>
            <a:lvl3pPr marR="0" lvl="2" algn="l" rtl="0">
              <a:lnSpc>
                <a:spcPct val="150000"/>
              </a:lnSpc>
              <a:spcBef>
                <a:spcPts val="0"/>
              </a:spcBef>
              <a:spcAft>
                <a:spcPts val="1600"/>
              </a:spcAft>
              <a:buClr>
                <a:srgbClr val="000000"/>
              </a:buClr>
              <a:buSzPct val="100000"/>
              <a:buFont typeface="Open Sans"/>
              <a:buNone/>
              <a:defRPr sz="1600" b="0" i="0" u="none" strike="noStrike" cap="none">
                <a:solidFill>
                  <a:srgbClr val="000000"/>
                </a:solidFill>
                <a:latin typeface="Open Sans"/>
                <a:ea typeface="Open Sans"/>
                <a:cs typeface="Open Sans"/>
                <a:sym typeface="Open Sans"/>
              </a:defRPr>
            </a:lvl3pPr>
            <a:lvl4pPr marR="0" lvl="3"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4pPr>
            <a:lvl5pPr marR="0" lvl="4"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5pPr>
            <a:lvl6pPr marR="0" lvl="5"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6pPr>
            <a:lvl7pPr marR="0" lvl="6"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7pPr>
            <a:lvl8pPr marR="0" lvl="7"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8pPr>
            <a:lvl9pPr marR="0" lvl="8"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9pPr>
          </a:lstStyle>
          <a:p>
            <a:pPr marL="228600">
              <a:lnSpc>
                <a:spcPct val="100000"/>
              </a:lnSpc>
            </a:pPr>
            <a:r>
              <a:rPr lang="en-US" smtClean="0"/>
              <a:t>Researcher wants to show an effect</a:t>
            </a:r>
          </a:p>
          <a:p>
            <a:pPr marL="457200" indent="-228600">
              <a:lnSpc>
                <a:spcPct val="100000"/>
              </a:lnSpc>
              <a:buFont typeface="Open Sans"/>
              <a:buChar char="●"/>
            </a:pPr>
            <a:r>
              <a:rPr lang="en-US" smtClean="0"/>
              <a:t>Reports a p-value</a:t>
            </a:r>
          </a:p>
          <a:p>
            <a:pPr marL="228600">
              <a:lnSpc>
                <a:spcPct val="100000"/>
              </a:lnSpc>
            </a:pPr>
            <a:r>
              <a:rPr lang="en-US" smtClean="0"/>
              <a:t>Researcher </a:t>
            </a:r>
            <a:r>
              <a:rPr lang="en-US"/>
              <a:t>wants to show evidence of no effect</a:t>
            </a:r>
          </a:p>
          <a:p>
            <a:pPr marL="457200" indent="-228600">
              <a:lnSpc>
                <a:spcPct val="100000"/>
              </a:lnSpc>
              <a:buFont typeface="Open Sans"/>
              <a:buChar char="●"/>
            </a:pPr>
            <a:r>
              <a:rPr lang="en-US"/>
              <a:t>Reports a BF (with a wide prior scale)</a:t>
            </a:r>
          </a:p>
          <a:p>
            <a:pPr marL="228600">
              <a:lnSpc>
                <a:spcPct val="100000"/>
              </a:lnSpc>
            </a:pPr>
            <a:r>
              <a:rPr lang="en-US"/>
              <a:t>Reviewers: you may want to see a BF for every </a:t>
            </a:r>
            <a:r>
              <a:rPr lang="en-US" smtClean="0"/>
              <a:t>p</a:t>
            </a:r>
            <a:endParaRPr lang="en-US"/>
          </a:p>
        </p:txBody>
      </p:sp>
      <p:pic>
        <p:nvPicPr>
          <p:cNvPr id="423" name="Shape 423"/>
          <p:cNvPicPr preferRelativeResize="0"/>
          <p:nvPr/>
        </p:nvPicPr>
        <p:blipFill>
          <a:blip r:embed="rId3">
            <a:alphaModFix amt="70000"/>
          </a:blip>
          <a:stretch>
            <a:fillRect/>
          </a:stretch>
        </p:blipFill>
        <p:spPr>
          <a:xfrm>
            <a:off x="688625" y="4413950"/>
            <a:ext cx="7616200" cy="943199"/>
          </a:xfrm>
          <a:prstGeom prst="rect">
            <a:avLst/>
          </a:prstGeom>
          <a:noFill/>
          <a:ln>
            <a:noFill/>
          </a:ln>
        </p:spPr>
      </p:pic>
      <p:sp>
        <p:nvSpPr>
          <p:cNvPr id="425" name="Shape 425"/>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A new kind of selective reporting?</a:t>
            </a:r>
          </a:p>
        </p:txBody>
      </p:sp>
      <p:sp>
        <p:nvSpPr>
          <p:cNvPr id="426" name="Shape 426"/>
          <p:cNvSpPr/>
          <p:nvPr/>
        </p:nvSpPr>
        <p:spPr>
          <a:xfrm>
            <a:off x="717575" y="4351600"/>
            <a:ext cx="7616100" cy="1027200"/>
          </a:xfrm>
          <a:prstGeom prst="rect">
            <a:avLst/>
          </a:prstGeom>
          <a:noFill/>
          <a:ln w="19050" cap="flat" cmpd="sng">
            <a:solidFill>
              <a:srgbClr val="1155C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 name="TextBox 2"/>
          <p:cNvSpPr txBox="1"/>
          <p:nvPr/>
        </p:nvSpPr>
        <p:spPr>
          <a:xfrm>
            <a:off x="942622" y="4351600"/>
            <a:ext cx="7258755" cy="1208088"/>
          </a:xfrm>
          <a:prstGeom prst="rect">
            <a:avLst/>
          </a:prstGeom>
          <a:noFill/>
        </p:spPr>
        <p:txBody>
          <a:bodyPr wrap="square" rtlCol="0">
            <a:spAutoFit/>
          </a:bodyPr>
          <a:lstStyle/>
          <a:p>
            <a:pPr algn="ctr">
              <a:lnSpc>
                <a:spcPct val="150000"/>
              </a:lnSpc>
            </a:pPr>
            <a:r>
              <a:rPr lang="en-US" sz="1800" b="1" spc="150">
                <a:latin typeface="Clarendon BT" panose="02040704040505020204" pitchFamily="18" charset="0"/>
              </a:rPr>
              <a:t>If you see arbitrary reporting, unreported statistics may be </a:t>
            </a:r>
            <a:r>
              <a:rPr lang="en-US" sz="1800" b="1" spc="150" smtClean="0">
                <a:latin typeface="Clarendon BT" panose="02040704040505020204" pitchFamily="18" charset="0"/>
              </a:rPr>
              <a:t>lurking </a:t>
            </a:r>
            <a:r>
              <a:rPr lang="en-US" sz="1800" b="1" spc="150">
                <a:latin typeface="Clarendon BT" panose="02040704040505020204" pitchFamily="18" charset="0"/>
              </a:rPr>
              <a:t>in the shadows, unseen...</a:t>
            </a:r>
          </a:p>
          <a:p>
            <a:pPr algn="ctr">
              <a:lnSpc>
                <a:spcPct val="150000"/>
              </a:lnSpc>
            </a:pPr>
            <a:endParaRPr lang="fi-FI" b="1">
              <a:latin typeface="Clarendon BT" panose="020407040405050202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286350" y="1693450"/>
            <a:ext cx="8571300" cy="1256100"/>
          </a:xfrm>
          <a:prstGeom prst="rect">
            <a:avLst/>
          </a:prstGeom>
        </p:spPr>
        <p:txBody>
          <a:bodyPr lIns="91425" tIns="91425" rIns="91425" bIns="91425" anchor="ctr" anchorCtr="0">
            <a:noAutofit/>
          </a:bodyPr>
          <a:lstStyle/>
          <a:p>
            <a:pPr lvl="0">
              <a:spcBef>
                <a:spcPts val="0"/>
              </a:spcBef>
              <a:buNone/>
            </a:pPr>
            <a:r>
              <a:rPr lang="en-GB" i="1"/>
              <a:t>“But I don’t know which prior to use!”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457200" lvl="0" indent="-228600" rtl="0">
              <a:spcBef>
                <a:spcPts val="0"/>
              </a:spcBef>
            </a:pPr>
            <a:r>
              <a:rPr lang="en-GB"/>
              <a:t>Richard et al. (2003) </a:t>
            </a:r>
            <a:r>
              <a:rPr lang="en-GB" i="1"/>
              <a:t>meta-</a:t>
            </a:r>
            <a:r>
              <a:rPr lang="en-GB"/>
              <a:t>meta-analysis</a:t>
            </a:r>
          </a:p>
          <a:p>
            <a:pPr marL="914400" lvl="1" indent="-228600">
              <a:spcBef>
                <a:spcPts val="0"/>
              </a:spcBef>
            </a:pPr>
            <a:r>
              <a:rPr lang="en-GB"/>
              <a:t>25 000 studies, 322 meta-analyses, including health and motivation</a:t>
            </a:r>
          </a:p>
        </p:txBody>
      </p:sp>
      <p:sp>
        <p:nvSpPr>
          <p:cNvPr id="437" name="Shape 437"/>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Does one ever have </a:t>
            </a:r>
            <a:r>
              <a:rPr lang="en-GB" i="1"/>
              <a:t>zero</a:t>
            </a:r>
            <a:r>
              <a:rPr lang="en-GB"/>
              <a:t> prior knowledge?</a:t>
            </a:r>
          </a:p>
        </p:txBody>
      </p:sp>
      <p:graphicFrame>
        <p:nvGraphicFramePr>
          <p:cNvPr id="438" name="Shape 438"/>
          <p:cNvGraphicFramePr/>
          <p:nvPr>
            <p:extLst>
              <p:ext uri="{D42A27DB-BD31-4B8C-83A1-F6EECF244321}">
                <p14:modId xmlns:p14="http://schemas.microsoft.com/office/powerpoint/2010/main" val="3832765867"/>
              </p:ext>
            </p:extLst>
          </p:nvPr>
        </p:nvGraphicFramePr>
        <p:xfrm>
          <a:off x="1634075" y="3186250"/>
          <a:ext cx="6020825" cy="2829999"/>
        </p:xfrm>
        <a:graphic>
          <a:graphicData uri="http://schemas.openxmlformats.org/drawingml/2006/table">
            <a:tbl>
              <a:tblPr>
                <a:noFill/>
                <a:tableStyleId>{D0DBA79F-6213-4836-ABFC-D8AA0CBA1266}</a:tableStyleId>
              </a:tblPr>
              <a:tblGrid>
                <a:gridCol w="2301600"/>
                <a:gridCol w="1782750"/>
                <a:gridCol w="1195475"/>
                <a:gridCol w="741000"/>
              </a:tblGrid>
              <a:tr h="515175">
                <a:tc>
                  <a:txBody>
                    <a:bodyPr/>
                    <a:lstStyle/>
                    <a:p>
                      <a:pPr lvl="0" algn="ctr" rtl="0">
                        <a:spcBef>
                          <a:spcPts val="0"/>
                        </a:spcBef>
                        <a:buNone/>
                      </a:pPr>
                      <a:endParaRPr sz="1800">
                        <a:solidFill>
                          <a:schemeClr val="bg2">
                            <a:lumMod val="50000"/>
                          </a:schemeClr>
                        </a:solidFill>
                        <a:latin typeface="Open Sans"/>
                        <a:ea typeface="Open Sans"/>
                        <a:cs typeface="Open Sans"/>
                        <a:sym typeface="Open Sans"/>
                      </a:endParaRP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ctr" rtl="0">
                        <a:spcBef>
                          <a:spcPts val="0"/>
                        </a:spcBef>
                        <a:buNone/>
                      </a:pPr>
                      <a:r>
                        <a:rPr lang="en-GB" sz="1800">
                          <a:solidFill>
                            <a:schemeClr val="bg2">
                              <a:lumMod val="50000"/>
                            </a:schemeClr>
                          </a:solidFill>
                          <a:latin typeface="Open Sans"/>
                          <a:ea typeface="Open Sans"/>
                          <a:cs typeface="Open Sans"/>
                          <a:sym typeface="Open Sans"/>
                        </a:rPr>
                        <a:t>No. of studies</a:t>
                      </a: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ctr" rtl="0">
                        <a:spcBef>
                          <a:spcPts val="0"/>
                        </a:spcBef>
                        <a:buNone/>
                      </a:pPr>
                      <a:r>
                        <a:rPr lang="en-GB" sz="1800">
                          <a:solidFill>
                            <a:schemeClr val="bg2">
                              <a:lumMod val="50000"/>
                            </a:schemeClr>
                          </a:solidFill>
                          <a:latin typeface="Open Sans"/>
                          <a:ea typeface="Open Sans"/>
                          <a:cs typeface="Open Sans"/>
                          <a:sym typeface="Open Sans"/>
                        </a:rPr>
                        <a:t>Mean r</a:t>
                      </a: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ctr" rtl="0">
                        <a:lnSpc>
                          <a:spcPct val="115000"/>
                        </a:lnSpc>
                        <a:spcBef>
                          <a:spcPts val="0"/>
                        </a:spcBef>
                        <a:buNone/>
                      </a:pPr>
                      <a:r>
                        <a:rPr lang="en-GB" sz="2400" b="1">
                          <a:solidFill>
                            <a:schemeClr val="bg2">
                              <a:lumMod val="50000"/>
                            </a:schemeClr>
                          </a:solidFill>
                          <a:latin typeface="Open Sans"/>
                          <a:ea typeface="Open Sans"/>
                          <a:cs typeface="Open Sans"/>
                          <a:sym typeface="Open Sans"/>
                        </a:rPr>
                        <a:t>~d</a:t>
                      </a:r>
                      <a:r>
                        <a:rPr lang="en-GB" sz="2400">
                          <a:solidFill>
                            <a:srgbClr val="FF9900"/>
                          </a:solidFill>
                          <a:latin typeface="Open Sans"/>
                          <a:ea typeface="Open Sans"/>
                          <a:cs typeface="Open Sans"/>
                          <a:sym typeface="Open Sans"/>
                        </a:rPr>
                        <a:t>*</a:t>
                      </a: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742175">
                <a:tc>
                  <a:txBody>
                    <a:bodyPr/>
                    <a:lstStyle/>
                    <a:p>
                      <a:pPr lvl="0" algn="ctr" rtl="0">
                        <a:lnSpc>
                          <a:spcPct val="115000"/>
                        </a:lnSpc>
                        <a:spcBef>
                          <a:spcPts val="0"/>
                        </a:spcBef>
                        <a:buNone/>
                      </a:pPr>
                      <a:r>
                        <a:rPr lang="en-GB" sz="1800">
                          <a:solidFill>
                            <a:schemeClr val="bg2">
                              <a:lumMod val="50000"/>
                            </a:schemeClr>
                          </a:solidFill>
                          <a:latin typeface="Open Sans"/>
                          <a:ea typeface="Open Sans"/>
                          <a:cs typeface="Open Sans"/>
                          <a:sym typeface="Open Sans"/>
                        </a:rPr>
                        <a:t>Health psychology</a:t>
                      </a: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ctr" rtl="0">
                        <a:spcBef>
                          <a:spcPts val="0"/>
                        </a:spcBef>
                        <a:buNone/>
                      </a:pPr>
                      <a:r>
                        <a:rPr lang="en-GB" sz="1800">
                          <a:solidFill>
                            <a:schemeClr val="bg2">
                              <a:lumMod val="50000"/>
                            </a:schemeClr>
                          </a:solidFill>
                          <a:latin typeface="Open Sans"/>
                          <a:ea typeface="Open Sans"/>
                          <a:cs typeface="Open Sans"/>
                          <a:sym typeface="Open Sans"/>
                        </a:rPr>
                        <a:t>2 340</a:t>
                      </a: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ctr" rtl="0">
                        <a:spcBef>
                          <a:spcPts val="0"/>
                        </a:spcBef>
                        <a:buNone/>
                      </a:pPr>
                      <a:r>
                        <a:rPr lang="en-GB" sz="1800">
                          <a:solidFill>
                            <a:schemeClr val="bg2">
                              <a:lumMod val="50000"/>
                            </a:schemeClr>
                          </a:solidFill>
                          <a:latin typeface="Open Sans"/>
                          <a:ea typeface="Open Sans"/>
                          <a:cs typeface="Open Sans"/>
                          <a:sym typeface="Open Sans"/>
                        </a:rPr>
                        <a:t>0.17</a:t>
                      </a: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ctr" rtl="0">
                        <a:spcBef>
                          <a:spcPts val="0"/>
                        </a:spcBef>
                        <a:buNone/>
                      </a:pPr>
                      <a:r>
                        <a:rPr lang="en-GB" sz="1800" b="1">
                          <a:solidFill>
                            <a:schemeClr val="bg2">
                              <a:lumMod val="50000"/>
                            </a:schemeClr>
                          </a:solidFill>
                          <a:latin typeface="Open Sans"/>
                          <a:ea typeface="Open Sans"/>
                          <a:cs typeface="Open Sans"/>
                          <a:sym typeface="Open Sans"/>
                        </a:rPr>
                        <a:t>0.3</a:t>
                      </a:r>
                    </a:p>
                  </a:txBody>
                  <a:tcPr marL="91425" marR="91425" marT="91425" marB="914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742175">
                <a:tc>
                  <a:txBody>
                    <a:bodyPr/>
                    <a:lstStyle/>
                    <a:p>
                      <a:pPr lvl="0" rtl="0">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r" rtl="0">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r" rtl="0">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r" rtl="0">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742175">
                <a:tc>
                  <a:txBody>
                    <a:bodyPr/>
                    <a:lstStyle/>
                    <a:p>
                      <a:pPr lvl="0" rtl="0">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rtl="0">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rtl="0">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lvl="0" algn="r" rtl="0">
                        <a:lnSpc>
                          <a:spcPct val="115000"/>
                        </a:lnSpc>
                        <a:spcBef>
                          <a:spcPts val="0"/>
                        </a:spcBef>
                        <a:buNone/>
                      </a:pPr>
                      <a:endParaRPr sz="1800">
                        <a:latin typeface="Open Sans"/>
                        <a:ea typeface="Open Sans"/>
                        <a:cs typeface="Open Sans"/>
                        <a:sym typeface="Open Sans"/>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bl>
          </a:graphicData>
        </a:graphic>
      </p:graphicFrame>
      <p:sp>
        <p:nvSpPr>
          <p:cNvPr id="439" name="Shape 439"/>
          <p:cNvSpPr txBox="1"/>
          <p:nvPr/>
        </p:nvSpPr>
        <p:spPr>
          <a:xfrm>
            <a:off x="2141325" y="6405325"/>
            <a:ext cx="7263300" cy="843600"/>
          </a:xfrm>
          <a:prstGeom prst="rect">
            <a:avLst/>
          </a:prstGeom>
          <a:noFill/>
          <a:ln>
            <a:noFill/>
          </a:ln>
        </p:spPr>
        <p:txBody>
          <a:bodyPr lIns="91425" tIns="91425" rIns="91425" bIns="91425" anchor="t" anchorCtr="0">
            <a:noAutofit/>
          </a:bodyPr>
          <a:lstStyle/>
          <a:p>
            <a:pPr lvl="0" rtl="0">
              <a:spcBef>
                <a:spcPts val="0"/>
              </a:spcBef>
              <a:buNone/>
            </a:pPr>
            <a:r>
              <a:rPr lang="en-GB" sz="1800" b="1">
                <a:solidFill>
                  <a:srgbClr val="FF9900"/>
                </a:solidFill>
                <a:latin typeface="Open Sans"/>
                <a:ea typeface="Open Sans"/>
                <a:cs typeface="Open Sans"/>
                <a:sym typeface="Open Sans"/>
              </a:rPr>
              <a:t>*</a:t>
            </a:r>
            <a:r>
              <a:rPr lang="en-GB" sz="1800">
                <a:latin typeface="Open Sans"/>
                <a:ea typeface="Open Sans"/>
                <a:cs typeface="Open Sans"/>
                <a:sym typeface="Open Sans"/>
              </a:rPr>
              <a:t> </a:t>
            </a:r>
            <a:r>
              <a:rPr lang="en-GB" sz="1800" u="sng">
                <a:solidFill>
                  <a:schemeClr val="hlink"/>
                </a:solidFill>
                <a:latin typeface="Open Sans"/>
                <a:ea typeface="Open Sans"/>
                <a:cs typeface="Open Sans"/>
                <a:sym typeface="Open Sans"/>
                <a:hlinkClick r:id="rId3"/>
              </a:rPr>
              <a:t>http://www.psychometrica.de/effect_size.html#interpretation</a:t>
            </a:r>
          </a:p>
          <a:p>
            <a:pPr lvl="0">
              <a:spcBef>
                <a:spcPts val="0"/>
              </a:spcBef>
              <a:buNone/>
            </a:pPr>
            <a:endParaRPr sz="1800">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Shape 444"/>
          <p:cNvSpPr txBox="1">
            <a:spLocks noGrp="1"/>
          </p:cNvSpPr>
          <p:nvPr>
            <p:ph type="title"/>
          </p:nvPr>
        </p:nvSpPr>
        <p:spPr>
          <a:xfrm>
            <a:off x="286350" y="1693450"/>
            <a:ext cx="8571300" cy="1256100"/>
          </a:xfrm>
          <a:prstGeom prst="rect">
            <a:avLst/>
          </a:prstGeom>
        </p:spPr>
        <p:txBody>
          <a:bodyPr lIns="91425" tIns="91425" rIns="91425" bIns="91425" anchor="ctr" anchorCtr="0">
            <a:noAutofit/>
          </a:bodyPr>
          <a:lstStyle/>
          <a:p>
            <a:pPr lvl="0" rtl="0">
              <a:spcBef>
                <a:spcPts val="0"/>
              </a:spcBef>
              <a:buNone/>
            </a:pPr>
            <a:r>
              <a:rPr lang="en-GB"/>
              <a:t>Power and evidence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Power and evidence</a:t>
            </a:r>
          </a:p>
        </p:txBody>
      </p:sp>
      <p:sp>
        <p:nvSpPr>
          <p:cNvPr id="450" name="Shape 450"/>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571500" lvl="0" indent="-342900" rtl="0">
              <a:lnSpc>
                <a:spcPct val="100000"/>
              </a:lnSpc>
              <a:spcBef>
                <a:spcPts val="0"/>
              </a:spcBef>
              <a:buFont typeface="Arial" panose="020B0604020202020204" pitchFamily="34" charset="0"/>
              <a:buChar char="•"/>
            </a:pPr>
            <a:r>
              <a:rPr lang="en-GB"/>
              <a:t>We set alpha at p=0.05 because orthodoxy: then “worthy of another look” </a:t>
            </a:r>
          </a:p>
          <a:p>
            <a:pPr marL="971550" lvl="1" indent="-285750" rtl="0">
              <a:lnSpc>
                <a:spcPct val="100000"/>
              </a:lnSpc>
              <a:spcBef>
                <a:spcPts val="0"/>
              </a:spcBef>
              <a:buFont typeface="Arial" panose="020B0604020202020204" pitchFamily="34" charset="0"/>
              <a:buChar char="•"/>
            </a:pPr>
            <a:r>
              <a:rPr lang="en-GB"/>
              <a:t>Never “finding is real”</a:t>
            </a:r>
          </a:p>
          <a:p>
            <a:pPr marL="971550" lvl="1" indent="-285750" rtl="0">
              <a:lnSpc>
                <a:spcPct val="100000"/>
              </a:lnSpc>
              <a:spcBef>
                <a:spcPts val="0"/>
              </a:spcBef>
              <a:buFont typeface="Arial" panose="020B0604020202020204" pitchFamily="34" charset="0"/>
              <a:buChar char="•"/>
            </a:pPr>
            <a:r>
              <a:rPr lang="en-GB"/>
              <a:t>Not the probability hypothesis is false</a:t>
            </a:r>
          </a:p>
          <a:p>
            <a:pPr marL="571500" lvl="0" indent="-342900" rtl="0">
              <a:lnSpc>
                <a:spcPct val="100000"/>
              </a:lnSpc>
              <a:spcBef>
                <a:spcPts val="0"/>
              </a:spcBef>
              <a:buFont typeface="Arial" panose="020B0604020202020204" pitchFamily="34" charset="0"/>
              <a:buChar char="•"/>
            </a:pPr>
            <a:r>
              <a:rPr lang="en-GB" sz="2200"/>
              <a:t>We set power at 80% because orthodoxy: “type 2 errors four times more acceptable than type 1 errors”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endParaRPr/>
          </a:p>
        </p:txBody>
      </p:sp>
      <p:pic>
        <p:nvPicPr>
          <p:cNvPr id="277" name="Shape 277"/>
          <p:cNvPicPr preferRelativeResize="0"/>
          <p:nvPr/>
        </p:nvPicPr>
        <p:blipFill rotWithShape="1">
          <a:blip r:embed="rId3">
            <a:alphaModFix/>
          </a:blip>
          <a:srcRect t="12914"/>
          <a:stretch/>
        </p:blipFill>
        <p:spPr>
          <a:xfrm>
            <a:off x="2597550" y="4568625"/>
            <a:ext cx="4972050" cy="2289375"/>
          </a:xfrm>
          <a:prstGeom prst="rect">
            <a:avLst/>
          </a:prstGeom>
          <a:noFill/>
          <a:ln w="19050" cap="flat" cmpd="sng">
            <a:solidFill>
              <a:srgbClr val="000000"/>
            </a:solidFill>
            <a:prstDash val="solid"/>
            <a:round/>
            <a:headEnd type="none" w="med" len="med"/>
            <a:tailEnd type="none" w="med" len="med"/>
          </a:ln>
        </p:spPr>
      </p:pic>
      <p:pic>
        <p:nvPicPr>
          <p:cNvPr id="278" name="Shape 278"/>
          <p:cNvPicPr preferRelativeResize="0"/>
          <p:nvPr/>
        </p:nvPicPr>
        <p:blipFill>
          <a:blip r:embed="rId4">
            <a:alphaModFix/>
          </a:blip>
          <a:stretch>
            <a:fillRect/>
          </a:stretch>
        </p:blipFill>
        <p:spPr>
          <a:xfrm>
            <a:off x="4590900" y="1478700"/>
            <a:ext cx="4400550" cy="3505200"/>
          </a:xfrm>
          <a:prstGeom prst="rect">
            <a:avLst/>
          </a:prstGeom>
          <a:noFill/>
          <a:ln w="19050" cap="flat" cmpd="sng">
            <a:solidFill>
              <a:srgbClr val="000000"/>
            </a:solidFill>
            <a:prstDash val="solid"/>
            <a:round/>
            <a:headEnd type="none" w="med" len="med"/>
            <a:tailEnd type="none" w="med" len="med"/>
          </a:ln>
        </p:spPr>
      </p:pic>
      <p:pic>
        <p:nvPicPr>
          <p:cNvPr id="279" name="Shape 279"/>
          <p:cNvPicPr preferRelativeResize="0"/>
          <p:nvPr/>
        </p:nvPicPr>
        <p:blipFill>
          <a:blip r:embed="rId5">
            <a:alphaModFix/>
          </a:blip>
          <a:stretch>
            <a:fillRect/>
          </a:stretch>
        </p:blipFill>
        <p:spPr>
          <a:xfrm>
            <a:off x="168150" y="1006300"/>
            <a:ext cx="4682051" cy="2289374"/>
          </a:xfrm>
          <a:prstGeom prst="rect">
            <a:avLst/>
          </a:prstGeom>
          <a:noFill/>
          <a:ln w="19050" cap="flat" cmpd="sng">
            <a:solidFill>
              <a:srgbClr val="000000"/>
            </a:solidFill>
            <a:prstDash val="solid"/>
            <a:round/>
            <a:headEnd type="none" w="med" len="med"/>
            <a:tailEnd type="none" w="med" len="med"/>
          </a:ln>
        </p:spPr>
      </p:pic>
      <p:pic>
        <p:nvPicPr>
          <p:cNvPr id="280" name="Shape 280"/>
          <p:cNvPicPr preferRelativeResize="0"/>
          <p:nvPr/>
        </p:nvPicPr>
        <p:blipFill rotWithShape="1">
          <a:blip r:embed="rId6">
            <a:alphaModFix/>
          </a:blip>
          <a:srcRect l="3239" t="3209" r="3676" b="4573"/>
          <a:stretch/>
        </p:blipFill>
        <p:spPr>
          <a:xfrm>
            <a:off x="651074" y="691099"/>
            <a:ext cx="6655449" cy="5642675"/>
          </a:xfrm>
          <a:prstGeom prst="rect">
            <a:avLst/>
          </a:prstGeom>
          <a:noFill/>
          <a:ln w="9525" cap="flat" cmpd="sng">
            <a:solidFill>
              <a:srgbClr val="000000"/>
            </a:solidFill>
            <a:prstDash val="solid"/>
            <a:round/>
            <a:headEnd type="none" w="med" len="med"/>
            <a:tailEnd type="none" w="med" len="med"/>
          </a:ln>
        </p:spPr>
      </p:pic>
      <p:sp>
        <p:nvSpPr>
          <p:cNvPr id="2" name="Rectangle 1"/>
          <p:cNvSpPr/>
          <p:nvPr/>
        </p:nvSpPr>
        <p:spPr>
          <a:xfrm>
            <a:off x="693254" y="5887519"/>
            <a:ext cx="6744808" cy="369332"/>
          </a:xfrm>
          <a:prstGeom prst="rect">
            <a:avLst/>
          </a:prstGeom>
        </p:spPr>
        <p:txBody>
          <a:bodyPr wrap="square">
            <a:spAutoFit/>
          </a:bodyPr>
          <a:lstStyle/>
          <a:p>
            <a:r>
              <a:rPr lang="fi-FI" sz="1800" b="1" smtClean="0">
                <a:hlinkClick r:id="rId7"/>
              </a:rPr>
              <a:t>Link</a:t>
            </a:r>
            <a:r>
              <a:rPr lang="fi-FI" sz="1800" b="1" smtClean="0"/>
              <a:t> to source (Nature)</a:t>
            </a:r>
            <a:endParaRPr lang="fi-FI" sz="1800" b="1"/>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Power and evidence</a:t>
            </a:r>
          </a:p>
        </p:txBody>
      </p:sp>
      <p:sp>
        <p:nvSpPr>
          <p:cNvPr id="456" name="Shape 456"/>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marL="571500" lvl="0" indent="-342900" rtl="0">
              <a:lnSpc>
                <a:spcPct val="100000"/>
              </a:lnSpc>
              <a:spcBef>
                <a:spcPts val="0"/>
              </a:spcBef>
              <a:buFont typeface="Arial" panose="020B0604020202020204" pitchFamily="34" charset="0"/>
              <a:buChar char="•"/>
            </a:pPr>
            <a:r>
              <a:rPr lang="en-GB"/>
              <a:t>We set BF at 3 / 10 / 100 because…?!</a:t>
            </a:r>
          </a:p>
          <a:p>
            <a:pPr marL="571500" lvl="0" indent="-342900" rtl="0">
              <a:lnSpc>
                <a:spcPct val="100000"/>
              </a:lnSpc>
              <a:spcBef>
                <a:spcPts val="0"/>
              </a:spcBef>
              <a:buFont typeface="Arial" panose="020B0604020202020204" pitchFamily="34" charset="0"/>
              <a:buChar char="•"/>
            </a:pPr>
            <a:r>
              <a:rPr lang="en-GB"/>
              <a:t>In Bayes, evidence is relative</a:t>
            </a:r>
          </a:p>
          <a:p>
            <a:pPr marL="971550" lvl="1" indent="-285750" rtl="0">
              <a:lnSpc>
                <a:spcPct val="100000"/>
              </a:lnSpc>
              <a:spcBef>
                <a:spcPts val="0"/>
              </a:spcBef>
              <a:buFont typeface="Arial" panose="020B0604020202020204" pitchFamily="34" charset="0"/>
              <a:buChar char="•"/>
            </a:pPr>
            <a:r>
              <a:rPr lang="en-GB"/>
              <a:t>If H1 is a 1000 times more likely than H2, a third hypothesis might be more likely than either!</a:t>
            </a:r>
          </a:p>
          <a:p>
            <a:pPr marL="571500" lvl="0" indent="-342900" rtl="0">
              <a:lnSpc>
                <a:spcPct val="100000"/>
              </a:lnSpc>
              <a:spcBef>
                <a:spcPts val="0"/>
              </a:spcBef>
              <a:buFont typeface="Arial" panose="020B0604020202020204" pitchFamily="34" charset="0"/>
              <a:buChar char="•"/>
            </a:pPr>
            <a:r>
              <a:rPr lang="en-GB"/>
              <a:t>In Frequentism, no evidence </a:t>
            </a:r>
          </a:p>
          <a:p>
            <a:pPr marL="971550" lvl="1" indent="-285750" rtl="0">
              <a:lnSpc>
                <a:spcPct val="100000"/>
              </a:lnSpc>
              <a:spcBef>
                <a:spcPts val="0"/>
              </a:spcBef>
              <a:buFont typeface="Arial" panose="020B0604020202020204" pitchFamily="34" charset="0"/>
              <a:buChar char="•"/>
            </a:pPr>
            <a:r>
              <a:rPr lang="en-GB"/>
              <a:t>Only long-run error rates, conditional on </a:t>
            </a:r>
            <a:r>
              <a:rPr lang="en-GB" i="1"/>
              <a:t>p being computed </a:t>
            </a:r>
            <a:r>
              <a:rPr lang="en-GB" i="1" smtClean="0"/>
              <a:t>correctly!*</a:t>
            </a:r>
            <a:endParaRPr lang="en-GB" i="1"/>
          </a:p>
        </p:txBody>
      </p:sp>
      <p:sp>
        <p:nvSpPr>
          <p:cNvPr id="4" name="Shape 456"/>
          <p:cNvSpPr txBox="1">
            <a:spLocks/>
          </p:cNvSpPr>
          <p:nvPr/>
        </p:nvSpPr>
        <p:spPr>
          <a:xfrm>
            <a:off x="2164976" y="6068091"/>
            <a:ext cx="6979024" cy="78990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50000"/>
              </a:lnSpc>
              <a:spcBef>
                <a:spcPts val="0"/>
              </a:spcBef>
              <a:spcAft>
                <a:spcPts val="1600"/>
              </a:spcAft>
              <a:buClr>
                <a:srgbClr val="000000"/>
              </a:buClr>
              <a:buSzPct val="100000"/>
              <a:buFont typeface="Open Sans"/>
              <a:buNone/>
              <a:defRPr sz="2200" b="0" i="0" u="none" strike="noStrike" cap="none">
                <a:solidFill>
                  <a:srgbClr val="000000"/>
                </a:solidFill>
                <a:latin typeface="Open Sans"/>
                <a:ea typeface="Open Sans"/>
                <a:cs typeface="Open Sans"/>
                <a:sym typeface="Open Sans"/>
              </a:defRPr>
            </a:lvl1pPr>
            <a:lvl2pPr marR="0" lvl="1" algn="l" rtl="0">
              <a:lnSpc>
                <a:spcPct val="150000"/>
              </a:lnSpc>
              <a:spcBef>
                <a:spcPts val="0"/>
              </a:spcBef>
              <a:spcAft>
                <a:spcPts val="1600"/>
              </a:spcAft>
              <a:buClr>
                <a:srgbClr val="000000"/>
              </a:buClr>
              <a:buSzPct val="100000"/>
              <a:buFont typeface="Open Sans"/>
              <a:buNone/>
              <a:defRPr sz="1800" b="0" i="0" u="none" strike="noStrike" cap="none">
                <a:solidFill>
                  <a:srgbClr val="000000"/>
                </a:solidFill>
                <a:latin typeface="Open Sans"/>
                <a:ea typeface="Open Sans"/>
                <a:cs typeface="Open Sans"/>
                <a:sym typeface="Open Sans"/>
              </a:defRPr>
            </a:lvl2pPr>
            <a:lvl3pPr marR="0" lvl="2" algn="l" rtl="0">
              <a:lnSpc>
                <a:spcPct val="150000"/>
              </a:lnSpc>
              <a:spcBef>
                <a:spcPts val="0"/>
              </a:spcBef>
              <a:spcAft>
                <a:spcPts val="1600"/>
              </a:spcAft>
              <a:buClr>
                <a:srgbClr val="000000"/>
              </a:buClr>
              <a:buSzPct val="100000"/>
              <a:buFont typeface="Open Sans"/>
              <a:buNone/>
              <a:defRPr sz="1600" b="0" i="0" u="none" strike="noStrike" cap="none">
                <a:solidFill>
                  <a:srgbClr val="000000"/>
                </a:solidFill>
                <a:latin typeface="Open Sans"/>
                <a:ea typeface="Open Sans"/>
                <a:cs typeface="Open Sans"/>
                <a:sym typeface="Open Sans"/>
              </a:defRPr>
            </a:lvl3pPr>
            <a:lvl4pPr marR="0" lvl="3"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4pPr>
            <a:lvl5pPr marR="0" lvl="4"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5pPr>
            <a:lvl6pPr marR="0" lvl="5"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6pPr>
            <a:lvl7pPr marR="0" lvl="6"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7pPr>
            <a:lvl8pPr marR="0" lvl="7"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8pPr>
            <a:lvl9pPr marR="0" lvl="8" algn="l" rtl="0">
              <a:lnSpc>
                <a:spcPct val="150000"/>
              </a:lnSpc>
              <a:spcBef>
                <a:spcPts val="0"/>
              </a:spcBef>
              <a:spcAft>
                <a:spcPts val="1600"/>
              </a:spcAft>
              <a:buClr>
                <a:srgbClr val="000000"/>
              </a:buClr>
              <a:buFont typeface="Open Sans"/>
              <a:buNone/>
              <a:defRPr sz="1400" b="0" i="0" u="none" strike="noStrike" cap="none">
                <a:solidFill>
                  <a:srgbClr val="000000"/>
                </a:solidFill>
                <a:latin typeface="Open Sans"/>
                <a:ea typeface="Open Sans"/>
                <a:cs typeface="Open Sans"/>
                <a:sym typeface="Open Sans"/>
              </a:defRPr>
            </a:lvl9pPr>
          </a:lstStyle>
          <a:p>
            <a:pPr marL="228600" algn="r">
              <a:lnSpc>
                <a:spcPct val="100000"/>
              </a:lnSpc>
            </a:pPr>
            <a:r>
              <a:rPr lang="en-GB" sz="1800" i="1" smtClean="0"/>
              <a:t>* Greenland et al. </a:t>
            </a:r>
            <a:r>
              <a:rPr lang="en-US" sz="1800" b="1"/>
              <a:t>Statistical tests, P values, confidence intervals, and power: a guide to </a:t>
            </a:r>
            <a:r>
              <a:rPr lang="en-US" sz="1800" b="1" smtClean="0"/>
              <a:t>misinterpretations</a:t>
            </a:r>
            <a:r>
              <a:rPr lang="en-US" sz="1800" b="1"/>
              <a:t> </a:t>
            </a:r>
            <a:r>
              <a:rPr lang="en-US" sz="1800" smtClean="0"/>
              <a:t>[</a:t>
            </a:r>
            <a:r>
              <a:rPr lang="en-US" sz="1800" smtClean="0">
                <a:hlinkClick r:id="rId3"/>
              </a:rPr>
              <a:t>link</a:t>
            </a:r>
            <a:r>
              <a:rPr lang="en-US" sz="1800" smtClean="0"/>
              <a:t>]</a:t>
            </a:r>
            <a:endParaRPr lang="en-US" sz="18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pic>
        <p:nvPicPr>
          <p:cNvPr id="461" name="Shape 461"/>
          <p:cNvPicPr preferRelativeResize="0"/>
          <p:nvPr/>
        </p:nvPicPr>
        <p:blipFill>
          <a:blip r:embed="rId3">
            <a:alphaModFix/>
          </a:blip>
          <a:stretch>
            <a:fillRect/>
          </a:stretch>
        </p:blipFill>
        <p:spPr>
          <a:xfrm>
            <a:off x="122050" y="2481825"/>
            <a:ext cx="8949599" cy="974550"/>
          </a:xfrm>
          <a:prstGeom prst="rect">
            <a:avLst/>
          </a:prstGeom>
          <a:noFill/>
          <a:ln>
            <a:noFill/>
          </a:ln>
        </p:spPr>
      </p:pic>
      <p:pic>
        <p:nvPicPr>
          <p:cNvPr id="462" name="Shape 462"/>
          <p:cNvPicPr preferRelativeResize="0"/>
          <p:nvPr/>
        </p:nvPicPr>
        <p:blipFill>
          <a:blip r:embed="rId4">
            <a:alphaModFix/>
          </a:blip>
          <a:stretch>
            <a:fillRect/>
          </a:stretch>
        </p:blipFill>
        <p:spPr>
          <a:xfrm>
            <a:off x="194400" y="1420825"/>
            <a:ext cx="8949600" cy="1001625"/>
          </a:xfrm>
          <a:prstGeom prst="rect">
            <a:avLst/>
          </a:prstGeom>
          <a:noFill/>
          <a:ln>
            <a:noFill/>
          </a:ln>
        </p:spPr>
      </p:pic>
      <p:pic>
        <p:nvPicPr>
          <p:cNvPr id="463" name="Shape 463"/>
          <p:cNvPicPr preferRelativeResize="0"/>
          <p:nvPr/>
        </p:nvPicPr>
        <p:blipFill>
          <a:blip r:embed="rId5">
            <a:alphaModFix/>
          </a:blip>
          <a:stretch>
            <a:fillRect/>
          </a:stretch>
        </p:blipFill>
        <p:spPr>
          <a:xfrm>
            <a:off x="97200" y="3515750"/>
            <a:ext cx="8949600" cy="943200"/>
          </a:xfrm>
          <a:prstGeom prst="rect">
            <a:avLst/>
          </a:prstGeom>
          <a:noFill/>
          <a:ln>
            <a:noFill/>
          </a:ln>
        </p:spPr>
      </p:pic>
      <p:pic>
        <p:nvPicPr>
          <p:cNvPr id="464" name="Shape 464"/>
          <p:cNvPicPr preferRelativeResize="0"/>
          <p:nvPr/>
        </p:nvPicPr>
        <p:blipFill>
          <a:blip r:embed="rId6">
            <a:alphaModFix amt="79000"/>
          </a:blip>
          <a:stretch>
            <a:fillRect/>
          </a:stretch>
        </p:blipFill>
        <p:spPr>
          <a:xfrm>
            <a:off x="1135925" y="1793912"/>
            <a:ext cx="7227824" cy="255449"/>
          </a:xfrm>
          <a:prstGeom prst="rect">
            <a:avLst/>
          </a:prstGeom>
          <a:noFill/>
          <a:ln>
            <a:noFill/>
          </a:ln>
        </p:spPr>
      </p:pic>
      <p:pic>
        <p:nvPicPr>
          <p:cNvPr id="465" name="Shape 465"/>
          <p:cNvPicPr preferRelativeResize="0"/>
          <p:nvPr/>
        </p:nvPicPr>
        <p:blipFill>
          <a:blip r:embed="rId6">
            <a:alphaModFix amt="79000"/>
          </a:blip>
          <a:stretch>
            <a:fillRect/>
          </a:stretch>
        </p:blipFill>
        <p:spPr>
          <a:xfrm>
            <a:off x="1135925" y="2049349"/>
            <a:ext cx="2412349" cy="343950"/>
          </a:xfrm>
          <a:prstGeom prst="rect">
            <a:avLst/>
          </a:prstGeom>
          <a:noFill/>
          <a:ln>
            <a:noFill/>
          </a:ln>
        </p:spPr>
      </p:pic>
      <p:pic>
        <p:nvPicPr>
          <p:cNvPr id="466" name="Shape 466"/>
          <p:cNvPicPr preferRelativeResize="0"/>
          <p:nvPr/>
        </p:nvPicPr>
        <p:blipFill>
          <a:blip r:embed="rId6">
            <a:alphaModFix amt="79000"/>
          </a:blip>
          <a:stretch>
            <a:fillRect/>
          </a:stretch>
        </p:blipFill>
        <p:spPr>
          <a:xfrm>
            <a:off x="1135925" y="2841375"/>
            <a:ext cx="7406750" cy="255449"/>
          </a:xfrm>
          <a:prstGeom prst="rect">
            <a:avLst/>
          </a:prstGeom>
          <a:noFill/>
          <a:ln>
            <a:noFill/>
          </a:ln>
        </p:spPr>
      </p:pic>
      <p:pic>
        <p:nvPicPr>
          <p:cNvPr id="467" name="Shape 467"/>
          <p:cNvPicPr preferRelativeResize="0"/>
          <p:nvPr/>
        </p:nvPicPr>
        <p:blipFill>
          <a:blip r:embed="rId6">
            <a:alphaModFix amt="79000"/>
          </a:blip>
          <a:stretch>
            <a:fillRect/>
          </a:stretch>
        </p:blipFill>
        <p:spPr>
          <a:xfrm>
            <a:off x="1135925" y="3037874"/>
            <a:ext cx="2516699" cy="343950"/>
          </a:xfrm>
          <a:prstGeom prst="rect">
            <a:avLst/>
          </a:prstGeom>
          <a:noFill/>
          <a:ln>
            <a:noFill/>
          </a:ln>
        </p:spPr>
      </p:pic>
      <p:pic>
        <p:nvPicPr>
          <p:cNvPr id="468" name="Shape 468"/>
          <p:cNvPicPr preferRelativeResize="0"/>
          <p:nvPr/>
        </p:nvPicPr>
        <p:blipFill>
          <a:blip r:embed="rId6">
            <a:alphaModFix amt="79000"/>
          </a:blip>
          <a:stretch>
            <a:fillRect/>
          </a:stretch>
        </p:blipFill>
        <p:spPr>
          <a:xfrm>
            <a:off x="1135925" y="3888850"/>
            <a:ext cx="7406750" cy="255425"/>
          </a:xfrm>
          <a:prstGeom prst="rect">
            <a:avLst/>
          </a:prstGeom>
          <a:noFill/>
          <a:ln>
            <a:noFill/>
          </a:ln>
        </p:spPr>
      </p:pic>
      <p:pic>
        <p:nvPicPr>
          <p:cNvPr id="469" name="Shape 469"/>
          <p:cNvPicPr preferRelativeResize="0"/>
          <p:nvPr/>
        </p:nvPicPr>
        <p:blipFill>
          <a:blip r:embed="rId6">
            <a:alphaModFix amt="79000"/>
          </a:blip>
          <a:stretch>
            <a:fillRect/>
          </a:stretch>
        </p:blipFill>
        <p:spPr>
          <a:xfrm>
            <a:off x="1135925" y="4085775"/>
            <a:ext cx="2516699" cy="402450"/>
          </a:xfrm>
          <a:prstGeom prst="rect">
            <a:avLst/>
          </a:prstGeom>
          <a:noFill/>
          <a:ln>
            <a:noFill/>
          </a:ln>
        </p:spPr>
      </p:pic>
      <p:sp>
        <p:nvSpPr>
          <p:cNvPr id="470" name="Shape 470"/>
          <p:cNvSpPr txBox="1">
            <a:spLocks noGrp="1"/>
          </p:cNvSpPr>
          <p:nvPr>
            <p:ph type="body" idx="1"/>
          </p:nvPr>
        </p:nvSpPr>
        <p:spPr>
          <a:xfrm>
            <a:off x="3087650" y="354025"/>
            <a:ext cx="6734400" cy="943200"/>
          </a:xfrm>
          <a:prstGeom prst="rect">
            <a:avLst/>
          </a:prstGeom>
        </p:spPr>
        <p:txBody>
          <a:bodyPr lIns="91425" tIns="91425" rIns="91425" bIns="91425" anchor="t" anchorCtr="0">
            <a:noAutofit/>
          </a:bodyPr>
          <a:lstStyle/>
          <a:p>
            <a:pPr lvl="0" rtl="0">
              <a:spcBef>
                <a:spcPts val="0"/>
              </a:spcBef>
              <a:buNone/>
            </a:pPr>
            <a:r>
              <a:rPr lang="en-GB" u="sng">
                <a:solidFill>
                  <a:schemeClr val="hlink"/>
                </a:solidFill>
                <a:hlinkClick r:id="rId7"/>
              </a:rPr>
              <a:t>http://xcelab.net/rm/statistical-rethinking/</a:t>
            </a:r>
          </a:p>
          <a:p>
            <a:pPr lvl="0" rtl="0">
              <a:spcBef>
                <a:spcPts val="0"/>
              </a:spcBef>
              <a:buNone/>
            </a:pPr>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4" name="Shape 494"/>
          <p:cNvSpPr txBox="1"/>
          <p:nvPr/>
        </p:nvSpPr>
        <p:spPr>
          <a:xfrm>
            <a:off x="221388" y="1107588"/>
            <a:ext cx="8460900" cy="2754600"/>
          </a:xfrm>
          <a:prstGeom prst="rect">
            <a:avLst/>
          </a:prstGeom>
          <a:noFill/>
          <a:ln>
            <a:noFill/>
          </a:ln>
        </p:spPr>
        <p:txBody>
          <a:bodyPr lIns="91425" tIns="91425" rIns="91425" bIns="91425" anchor="ctr" anchorCtr="0">
            <a:noAutofit/>
          </a:bodyPr>
          <a:lstStyle/>
          <a:p>
            <a:pPr lvl="0">
              <a:spcBef>
                <a:spcPts val="0"/>
              </a:spcBef>
              <a:buNone/>
            </a:pPr>
            <a:r>
              <a:rPr lang="en-GB" smtClean="0"/>
              <a:t>“In </a:t>
            </a:r>
            <a:r>
              <a:rPr lang="en-GB"/>
              <a:t>fact, I think that kind of interpretation is almost supported by the availability of qualitative interpretation guidelines for Bayes factors: The notion that Bayes factors can be directly interpreted themselves - rather than converted first to posterior odds - seems to me to reinforce the idea that they're the endpoint of an analysis: that the Bayes factor directly tells us about how certain we can be that a particular hypothesis is correct. I know that Jeff Rouder has explicitly argued against this interpretation - instead saying that researchers should report Bayes factors and let researchers select and update their own priors (perhaps aided by suggestions from the researchers), and in an ideal world, that's exactly how things would work, but I don't think that this is realistic for everyday readers and researchers with limited statistical expertise</a:t>
            </a:r>
            <a:r>
              <a:rPr lang="en-GB" smtClean="0"/>
              <a:t>.”</a:t>
            </a:r>
            <a:endParaRPr lang="en-GB"/>
          </a:p>
        </p:txBody>
      </p:sp>
      <p:sp>
        <p:nvSpPr>
          <p:cNvPr id="495" name="Shape 495"/>
          <p:cNvSpPr txBox="1"/>
          <p:nvPr/>
        </p:nvSpPr>
        <p:spPr>
          <a:xfrm>
            <a:off x="221388" y="3534810"/>
            <a:ext cx="9004528" cy="457200"/>
          </a:xfrm>
          <a:prstGeom prst="rect">
            <a:avLst/>
          </a:prstGeom>
          <a:noFill/>
          <a:ln>
            <a:noFill/>
          </a:ln>
        </p:spPr>
        <p:txBody>
          <a:bodyPr lIns="91425" tIns="91425" rIns="91425" bIns="91425" anchor="ctr" anchorCtr="0">
            <a:noAutofit/>
          </a:bodyPr>
          <a:lstStyle/>
          <a:p>
            <a:pPr lvl="0">
              <a:spcBef>
                <a:spcPts val="0"/>
              </a:spcBef>
              <a:buNone/>
            </a:pPr>
            <a:r>
              <a:rPr lang="en-GB">
                <a:hlinkClick r:id="rId3"/>
              </a:rPr>
              <a:t>http://</a:t>
            </a:r>
            <a:r>
              <a:rPr lang="en-GB" smtClean="0">
                <a:hlinkClick r:id="rId3"/>
              </a:rPr>
              <a:t>thepathologicalscience.blogspot.fi/2016/06/my-talk-at-m3-conference-on-bayes.html?m=1</a:t>
            </a:r>
            <a:endParaRPr lang="en-GB" smtClean="0"/>
          </a:p>
        </p:txBody>
      </p:sp>
      <p:sp>
        <p:nvSpPr>
          <p:cNvPr id="6" name="Shape 475"/>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smtClean="0"/>
              <a:t>The pessimistic view…</a:t>
            </a:r>
            <a:endParaRPr lang="en-GB"/>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Shape 475"/>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Bonus: a great reading list!</a:t>
            </a:r>
          </a:p>
        </p:txBody>
      </p:sp>
      <p:sp>
        <p:nvSpPr>
          <p:cNvPr id="476" name="Shape 476"/>
          <p:cNvSpPr txBox="1">
            <a:spLocks noGrp="1"/>
          </p:cNvSpPr>
          <p:nvPr>
            <p:ph type="body" idx="1"/>
          </p:nvPr>
        </p:nvSpPr>
        <p:spPr>
          <a:xfrm>
            <a:off x="1051800" y="4175775"/>
            <a:ext cx="7040400" cy="1330800"/>
          </a:xfrm>
          <a:prstGeom prst="rect">
            <a:avLst/>
          </a:prstGeom>
        </p:spPr>
        <p:txBody>
          <a:bodyPr lIns="91425" tIns="91425" rIns="91425" bIns="91425" anchor="t" anchorCtr="0">
            <a:noAutofit/>
          </a:bodyPr>
          <a:lstStyle/>
          <a:p>
            <a:pPr lvl="0" algn="ctr">
              <a:spcBef>
                <a:spcPts val="0"/>
              </a:spcBef>
              <a:buNone/>
            </a:pPr>
            <a:r>
              <a:rPr lang="en-GB" b="1" u="sng">
                <a:solidFill>
                  <a:schemeClr val="hlink"/>
                </a:solidFill>
                <a:hlinkClick r:id="rId3"/>
              </a:rPr>
              <a:t>Link</a:t>
            </a:r>
          </a:p>
        </p:txBody>
      </p:sp>
      <p:pic>
        <p:nvPicPr>
          <p:cNvPr id="477" name="Shape 477"/>
          <p:cNvPicPr preferRelativeResize="0"/>
          <p:nvPr/>
        </p:nvPicPr>
        <p:blipFill>
          <a:blip r:embed="rId4">
            <a:alphaModFix/>
          </a:blip>
          <a:stretch>
            <a:fillRect/>
          </a:stretch>
        </p:blipFill>
        <p:spPr>
          <a:xfrm>
            <a:off x="796937" y="1253775"/>
            <a:ext cx="7267575" cy="2771775"/>
          </a:xfrm>
          <a:prstGeom prst="rect">
            <a:avLst/>
          </a:prstGeom>
          <a:noFill/>
          <a:ln>
            <a:no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Shape 482"/>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smtClean="0"/>
              <a:t>Now it’s </a:t>
            </a:r>
            <a:r>
              <a:rPr lang="en-GB" i="1" u="sng" smtClean="0"/>
              <a:t>really</a:t>
            </a:r>
            <a:r>
              <a:rPr lang="en-GB" smtClean="0"/>
              <a:t>  over!</a:t>
            </a:r>
            <a:endParaRPr lang="en-GB"/>
          </a:p>
        </p:txBody>
      </p:sp>
      <p:sp>
        <p:nvSpPr>
          <p:cNvPr id="483" name="Shape 483"/>
          <p:cNvSpPr txBox="1">
            <a:spLocks noGrp="1"/>
          </p:cNvSpPr>
          <p:nvPr>
            <p:ph type="body" idx="1"/>
          </p:nvPr>
        </p:nvSpPr>
        <p:spPr>
          <a:xfrm>
            <a:off x="311700" y="1688433"/>
            <a:ext cx="8520600" cy="4403700"/>
          </a:xfrm>
          <a:prstGeom prst="rect">
            <a:avLst/>
          </a:prstGeom>
        </p:spPr>
        <p:txBody>
          <a:bodyPr lIns="91425" tIns="91425" rIns="91425" bIns="91425" anchor="t" anchorCtr="0">
            <a:noAutofit/>
          </a:bodyPr>
          <a:lstStyle/>
          <a:p>
            <a:pPr lvl="0">
              <a:spcBef>
                <a:spcPts val="0"/>
              </a:spcBef>
              <a:buNone/>
            </a:pPr>
            <a:r>
              <a:rPr lang="en-GB" sz="3000"/>
              <a:t>Questions?</a:t>
            </a:r>
          </a:p>
          <a:p>
            <a:pPr lvl="0">
              <a:spcBef>
                <a:spcPts val="0"/>
              </a:spcBef>
              <a:buNone/>
            </a:pPr>
            <a:r>
              <a:rPr lang="en-GB" sz="3000"/>
              <a:t>Comments?</a:t>
            </a:r>
          </a:p>
          <a:p>
            <a:pPr lvl="0">
              <a:spcBef>
                <a:spcPts val="0"/>
              </a:spcBef>
              <a:buNone/>
            </a:pPr>
            <a:r>
              <a:rPr lang="en-GB" sz="3000"/>
              <a:t>Ideas?</a:t>
            </a:r>
          </a:p>
        </p:txBody>
      </p:sp>
      <p:pic>
        <p:nvPicPr>
          <p:cNvPr id="484" name="Shape 484"/>
          <p:cNvPicPr preferRelativeResize="0"/>
          <p:nvPr/>
        </p:nvPicPr>
        <p:blipFill>
          <a:blip r:embed="rId3">
            <a:alphaModFix/>
          </a:blip>
          <a:stretch>
            <a:fillRect/>
          </a:stretch>
        </p:blipFill>
        <p:spPr>
          <a:xfrm>
            <a:off x="4523250" y="751475"/>
            <a:ext cx="1885950" cy="895350"/>
          </a:xfrm>
          <a:prstGeom prst="rect">
            <a:avLst/>
          </a:prstGeom>
          <a:noFill/>
          <a:ln>
            <a:noFill/>
          </a:ln>
        </p:spPr>
      </p:pic>
      <p:pic>
        <p:nvPicPr>
          <p:cNvPr id="485" name="Shape 485"/>
          <p:cNvPicPr preferRelativeResize="0"/>
          <p:nvPr/>
        </p:nvPicPr>
        <p:blipFill>
          <a:blip r:embed="rId4">
            <a:alphaModFix/>
          </a:blip>
          <a:stretch>
            <a:fillRect/>
          </a:stretch>
        </p:blipFill>
        <p:spPr>
          <a:xfrm>
            <a:off x="4193525" y="2857500"/>
            <a:ext cx="1581150" cy="1143000"/>
          </a:xfrm>
          <a:prstGeom prst="rect">
            <a:avLst/>
          </a:prstGeom>
          <a:noFill/>
          <a:ln>
            <a:noFill/>
          </a:ln>
        </p:spPr>
      </p:pic>
      <p:sp>
        <p:nvSpPr>
          <p:cNvPr id="486" name="Shape 486"/>
          <p:cNvSpPr txBox="1">
            <a:spLocks noGrp="1"/>
          </p:cNvSpPr>
          <p:nvPr>
            <p:ph type="body" idx="1"/>
          </p:nvPr>
        </p:nvSpPr>
        <p:spPr>
          <a:xfrm>
            <a:off x="4403950" y="1764231"/>
            <a:ext cx="3632400" cy="779700"/>
          </a:xfrm>
          <a:prstGeom prst="rect">
            <a:avLst/>
          </a:prstGeom>
        </p:spPr>
        <p:txBody>
          <a:bodyPr lIns="91425" tIns="91425" rIns="91425" bIns="91425" anchor="t" anchorCtr="0">
            <a:noAutofit/>
          </a:bodyPr>
          <a:lstStyle/>
          <a:p>
            <a:pPr lvl="0" rtl="0">
              <a:spcBef>
                <a:spcPts val="0"/>
              </a:spcBef>
              <a:buNone/>
            </a:pPr>
            <a:r>
              <a:rPr lang="en-GB" sz="3000" u="sng">
                <a:solidFill>
                  <a:schemeClr val="hlink"/>
                </a:solidFill>
                <a:hlinkClick r:id="rId5"/>
              </a:rPr>
              <a:t>@heinonmatti</a:t>
            </a:r>
          </a:p>
        </p:txBody>
      </p:sp>
      <p:sp>
        <p:nvSpPr>
          <p:cNvPr id="487" name="Shape 487"/>
          <p:cNvSpPr txBox="1">
            <a:spLocks noGrp="1"/>
          </p:cNvSpPr>
          <p:nvPr>
            <p:ph type="body" idx="1"/>
          </p:nvPr>
        </p:nvSpPr>
        <p:spPr>
          <a:xfrm>
            <a:off x="4403950" y="3949175"/>
            <a:ext cx="4809600" cy="779700"/>
          </a:xfrm>
          <a:prstGeom prst="rect">
            <a:avLst/>
          </a:prstGeom>
        </p:spPr>
        <p:txBody>
          <a:bodyPr lIns="91425" tIns="91425" rIns="91425" bIns="91425" anchor="t" anchorCtr="0">
            <a:noAutofit/>
          </a:bodyPr>
          <a:lstStyle/>
          <a:p>
            <a:pPr lvl="0" rtl="0">
              <a:lnSpc>
                <a:spcPct val="115000"/>
              </a:lnSpc>
              <a:spcBef>
                <a:spcPts val="0"/>
              </a:spcBef>
              <a:spcAft>
                <a:spcPts val="0"/>
              </a:spcAft>
              <a:buNone/>
            </a:pPr>
            <a:r>
              <a:rPr lang="en-GB" sz="3000" u="sng" smtClean="0">
                <a:solidFill>
                  <a:schemeClr val="hlink"/>
                </a:solidFill>
                <a:latin typeface="Arial"/>
                <a:ea typeface="Arial"/>
                <a:cs typeface="Arial"/>
                <a:sym typeface="Arial"/>
                <a:hlinkClick r:id="rId6"/>
              </a:rPr>
              <a:t>www.mattiheino.com</a:t>
            </a:r>
            <a:endParaRPr lang="en-GB" sz="3000" u="sng">
              <a:solidFill>
                <a:schemeClr val="hlink"/>
              </a:solidFill>
              <a:latin typeface="Arial"/>
              <a:ea typeface="Arial"/>
              <a:cs typeface="Arial"/>
              <a:sym typeface="Arial"/>
              <a:hlinkClick r:id="rId6"/>
            </a:endParaRPr>
          </a:p>
          <a:p>
            <a:pPr lvl="0" rtl="0">
              <a:spcBef>
                <a:spcPts val="0"/>
              </a:spcBef>
              <a:buNone/>
            </a:pPr>
            <a:endParaRPr sz="30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391225" y="3217325"/>
            <a:ext cx="8832300" cy="1588200"/>
          </a:xfrm>
          <a:prstGeom prst="rect">
            <a:avLst/>
          </a:prstGeom>
        </p:spPr>
        <p:txBody>
          <a:bodyPr lIns="91425" tIns="91425" rIns="91425" bIns="91425" anchor="t" anchorCtr="0">
            <a:noAutofit/>
          </a:bodyPr>
          <a:lstStyle/>
          <a:p>
            <a:pPr marL="457200" lvl="0" indent="-228600" rtl="0">
              <a:lnSpc>
                <a:spcPct val="100000"/>
              </a:lnSpc>
              <a:spcBef>
                <a:spcPts val="0"/>
              </a:spcBef>
              <a:buChar char="●"/>
            </a:pPr>
            <a:r>
              <a:rPr lang="en-GB"/>
              <a:t>BFs can be hacked, just as p-values currently are </a:t>
            </a:r>
          </a:p>
          <a:p>
            <a:pPr marL="457200" lvl="0" indent="-228600">
              <a:lnSpc>
                <a:spcPct val="100000"/>
              </a:lnSpc>
              <a:spcBef>
                <a:spcPts val="0"/>
              </a:spcBef>
              <a:buChar char="●"/>
            </a:pPr>
            <a:r>
              <a:rPr lang="en-GB"/>
              <a:t>Selective reporting will still undermine reliability of results **</a:t>
            </a:r>
          </a:p>
          <a:p>
            <a:pPr marL="457200" lvl="0" indent="-228600" rtl="0">
              <a:lnSpc>
                <a:spcPct val="100000"/>
              </a:lnSpc>
              <a:spcBef>
                <a:spcPts val="0"/>
              </a:spcBef>
              <a:buChar char="●"/>
            </a:pPr>
            <a:r>
              <a:rPr lang="en-GB"/>
              <a:t>Average power in good health psych journals only ~0.60 ***</a:t>
            </a:r>
          </a:p>
          <a:p>
            <a:pPr lvl="0">
              <a:lnSpc>
                <a:spcPct val="100000"/>
              </a:lnSpc>
              <a:spcBef>
                <a:spcPts val="0"/>
              </a:spcBef>
              <a:spcAft>
                <a:spcPts val="0"/>
              </a:spcAft>
              <a:buNone/>
            </a:pPr>
            <a:endParaRPr sz="1200"/>
          </a:p>
        </p:txBody>
      </p:sp>
      <p:sp>
        <p:nvSpPr>
          <p:cNvPr id="286" name="Shape 286"/>
          <p:cNvSpPr txBox="1">
            <a:spLocks noGrp="1"/>
          </p:cNvSpPr>
          <p:nvPr>
            <p:ph type="title"/>
          </p:nvPr>
        </p:nvSpPr>
        <p:spPr>
          <a:xfrm>
            <a:off x="658950" y="2229916"/>
            <a:ext cx="8520600" cy="943200"/>
          </a:xfrm>
          <a:prstGeom prst="rect">
            <a:avLst/>
          </a:prstGeom>
        </p:spPr>
        <p:txBody>
          <a:bodyPr lIns="91425" tIns="91425" rIns="91425" bIns="91425" anchor="t" anchorCtr="0">
            <a:noAutofit/>
          </a:bodyPr>
          <a:lstStyle/>
          <a:p>
            <a:pPr lvl="0">
              <a:spcBef>
                <a:spcPts val="0"/>
              </a:spcBef>
              <a:buNone/>
            </a:pPr>
            <a:r>
              <a:rPr lang="en-GB"/>
              <a:t>The bad news...</a:t>
            </a:r>
          </a:p>
        </p:txBody>
      </p:sp>
      <p:sp>
        <p:nvSpPr>
          <p:cNvPr id="287" name="Shape 287"/>
          <p:cNvSpPr txBox="1">
            <a:spLocks noGrp="1"/>
          </p:cNvSpPr>
          <p:nvPr>
            <p:ph type="title"/>
          </p:nvPr>
        </p:nvSpPr>
        <p:spPr>
          <a:xfrm>
            <a:off x="623400" y="544091"/>
            <a:ext cx="8520600" cy="943200"/>
          </a:xfrm>
          <a:prstGeom prst="rect">
            <a:avLst/>
          </a:prstGeom>
        </p:spPr>
        <p:txBody>
          <a:bodyPr lIns="91425" tIns="91425" rIns="91425" bIns="91425" anchor="t" anchorCtr="0">
            <a:noAutofit/>
          </a:bodyPr>
          <a:lstStyle/>
          <a:p>
            <a:pPr lvl="0" rtl="0">
              <a:spcBef>
                <a:spcPts val="0"/>
              </a:spcBef>
              <a:buNone/>
            </a:pPr>
            <a:r>
              <a:rPr lang="en-GB"/>
              <a:t>The good news...</a:t>
            </a:r>
          </a:p>
        </p:txBody>
      </p:sp>
      <p:sp>
        <p:nvSpPr>
          <p:cNvPr id="288" name="Shape 288"/>
          <p:cNvSpPr txBox="1"/>
          <p:nvPr/>
        </p:nvSpPr>
        <p:spPr>
          <a:xfrm>
            <a:off x="694500" y="6048925"/>
            <a:ext cx="8449500" cy="578700"/>
          </a:xfrm>
          <a:prstGeom prst="rect">
            <a:avLst/>
          </a:prstGeom>
          <a:noFill/>
          <a:ln>
            <a:noFill/>
          </a:ln>
        </p:spPr>
        <p:txBody>
          <a:bodyPr lIns="91425" tIns="91425" rIns="91425" bIns="91425" anchor="t" anchorCtr="0">
            <a:noAutofit/>
          </a:bodyPr>
          <a:lstStyle/>
          <a:p>
            <a:pPr lvl="0" algn="r" rtl="0">
              <a:spcBef>
                <a:spcPts val="0"/>
              </a:spcBef>
              <a:buNone/>
            </a:pPr>
            <a:r>
              <a:rPr lang="en-GB">
                <a:latin typeface="Open Sans"/>
                <a:ea typeface="Open Sans"/>
                <a:cs typeface="Open Sans"/>
                <a:sym typeface="Open Sans"/>
              </a:rPr>
              <a:t>* See e.g. </a:t>
            </a:r>
            <a:r>
              <a:rPr lang="en-GB" u="sng">
                <a:solidFill>
                  <a:schemeClr val="accent5"/>
                </a:solidFill>
                <a:latin typeface="Open Sans"/>
                <a:ea typeface="Open Sans"/>
                <a:cs typeface="Open Sans"/>
                <a:sym typeface="Open Sans"/>
                <a:hlinkClick r:id="rId3"/>
              </a:rPr>
              <a:t>link</a:t>
            </a:r>
            <a:r>
              <a:rPr lang="en-GB">
                <a:latin typeface="Open Sans"/>
                <a:ea typeface="Open Sans"/>
                <a:cs typeface="Open Sans"/>
                <a:sym typeface="Open Sans"/>
              </a:rPr>
              <a:t> or </a:t>
            </a:r>
            <a:r>
              <a:rPr lang="en-GB" u="sng">
                <a:solidFill>
                  <a:schemeClr val="accent5"/>
                </a:solidFill>
                <a:latin typeface="Open Sans"/>
                <a:ea typeface="Open Sans"/>
                <a:cs typeface="Open Sans"/>
                <a:sym typeface="Open Sans"/>
                <a:hlinkClick r:id="rId4"/>
              </a:rPr>
              <a:t>link</a:t>
            </a:r>
          </a:p>
          <a:p>
            <a:pPr lvl="0" algn="r" rtl="0">
              <a:spcBef>
                <a:spcPts val="0"/>
              </a:spcBef>
              <a:buNone/>
            </a:pPr>
            <a:r>
              <a:rPr lang="en-GB">
                <a:latin typeface="Open Sans"/>
                <a:ea typeface="Open Sans"/>
                <a:cs typeface="Open Sans"/>
                <a:sym typeface="Open Sans"/>
              </a:rPr>
              <a:t>** see </a:t>
            </a:r>
            <a:r>
              <a:rPr lang="en-GB" u="sng">
                <a:solidFill>
                  <a:schemeClr val="hlink"/>
                </a:solidFill>
                <a:latin typeface="Open Sans"/>
                <a:ea typeface="Open Sans"/>
                <a:cs typeface="Open Sans"/>
                <a:sym typeface="Open Sans"/>
                <a:hlinkClick r:id="rId5"/>
              </a:rPr>
              <a:t>link</a:t>
            </a:r>
          </a:p>
          <a:p>
            <a:pPr lvl="0" algn="r" rtl="0">
              <a:spcBef>
                <a:spcPts val="0"/>
              </a:spcBef>
              <a:buNone/>
            </a:pPr>
            <a:r>
              <a:rPr lang="en-GB">
                <a:latin typeface="Open Sans"/>
                <a:ea typeface="Open Sans"/>
                <a:cs typeface="Open Sans"/>
                <a:sym typeface="Open Sans"/>
              </a:rPr>
              <a:t>*** see </a:t>
            </a:r>
            <a:r>
              <a:rPr lang="en-GB" u="sng">
                <a:solidFill>
                  <a:schemeClr val="hlink"/>
                </a:solidFill>
                <a:latin typeface="Open Sans"/>
                <a:ea typeface="Open Sans"/>
                <a:cs typeface="Open Sans"/>
                <a:sym typeface="Open Sans"/>
                <a:hlinkClick r:id="rId6"/>
              </a:rPr>
              <a:t>link </a:t>
            </a:r>
          </a:p>
          <a:p>
            <a:pPr lvl="0" algn="r" rtl="0">
              <a:spcBef>
                <a:spcPts val="0"/>
              </a:spcBef>
              <a:buNone/>
            </a:pPr>
            <a:endParaRPr>
              <a:latin typeface="Open Sans"/>
              <a:ea typeface="Open Sans"/>
              <a:cs typeface="Open Sans"/>
              <a:sym typeface="Open Sans"/>
            </a:endParaRPr>
          </a:p>
          <a:p>
            <a:pPr lvl="0" algn="r" rtl="0">
              <a:spcBef>
                <a:spcPts val="0"/>
              </a:spcBef>
              <a:buNone/>
            </a:pPr>
            <a:endParaRPr>
              <a:latin typeface="Open Sans"/>
              <a:ea typeface="Open Sans"/>
              <a:cs typeface="Open Sans"/>
              <a:sym typeface="Open Sans"/>
            </a:endParaRPr>
          </a:p>
          <a:p>
            <a:pPr lvl="0" algn="r">
              <a:spcBef>
                <a:spcPts val="0"/>
              </a:spcBef>
              <a:buNone/>
            </a:pPr>
            <a:endParaRPr/>
          </a:p>
        </p:txBody>
      </p:sp>
      <p:sp>
        <p:nvSpPr>
          <p:cNvPr id="289" name="Shape 289"/>
          <p:cNvSpPr txBox="1">
            <a:spLocks noGrp="1"/>
          </p:cNvSpPr>
          <p:nvPr>
            <p:ph type="body" idx="1"/>
          </p:nvPr>
        </p:nvSpPr>
        <p:spPr>
          <a:xfrm>
            <a:off x="311700" y="1416600"/>
            <a:ext cx="8832300" cy="684600"/>
          </a:xfrm>
          <a:prstGeom prst="rect">
            <a:avLst/>
          </a:prstGeom>
        </p:spPr>
        <p:txBody>
          <a:bodyPr lIns="91425" tIns="91425" rIns="91425" bIns="91425" anchor="t" anchorCtr="0">
            <a:noAutofit/>
          </a:bodyPr>
          <a:lstStyle/>
          <a:p>
            <a:pPr marL="457200" lvl="0" indent="-228600" rtl="0">
              <a:spcBef>
                <a:spcPts val="0"/>
              </a:spcBef>
            </a:pPr>
            <a:r>
              <a:rPr lang="en-GB"/>
              <a:t>Bayes may help! (</a:t>
            </a:r>
            <a:r>
              <a:rPr lang="en-GB" i="1"/>
              <a:t>if</a:t>
            </a:r>
            <a:r>
              <a:rPr lang="en-GB"/>
              <a:t> applied transparently and mindfully *) </a:t>
            </a:r>
          </a:p>
          <a:p>
            <a:pPr lvl="0" rtl="0">
              <a:lnSpc>
                <a:spcPct val="100000"/>
              </a:lnSpc>
              <a:spcBef>
                <a:spcPts val="0"/>
              </a:spcBef>
              <a:spcAft>
                <a:spcPts val="0"/>
              </a:spcAft>
              <a:buNone/>
            </a:pPr>
            <a:endParaRPr sz="12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391225" y="3217325"/>
            <a:ext cx="8832300" cy="1588200"/>
          </a:xfrm>
          <a:prstGeom prst="rect">
            <a:avLst/>
          </a:prstGeom>
        </p:spPr>
        <p:txBody>
          <a:bodyPr lIns="91425" tIns="91425" rIns="91425" bIns="91425" anchor="t" anchorCtr="0">
            <a:noAutofit/>
          </a:bodyPr>
          <a:lstStyle/>
          <a:p>
            <a:pPr marL="457200" lvl="0" indent="-228600" rtl="0">
              <a:lnSpc>
                <a:spcPct val="100000"/>
              </a:lnSpc>
              <a:spcBef>
                <a:spcPts val="0"/>
              </a:spcBef>
              <a:buChar char="●"/>
            </a:pPr>
            <a:r>
              <a:rPr lang="en-GB">
                <a:solidFill>
                  <a:schemeClr val="bg2">
                    <a:lumMod val="60000"/>
                    <a:lumOff val="40000"/>
                  </a:schemeClr>
                </a:solidFill>
              </a:rPr>
              <a:t>BFs can be hacked, just as p-values currently are </a:t>
            </a:r>
          </a:p>
          <a:p>
            <a:pPr marL="457200" lvl="0" indent="-228600">
              <a:lnSpc>
                <a:spcPct val="100000"/>
              </a:lnSpc>
              <a:spcBef>
                <a:spcPts val="0"/>
              </a:spcBef>
              <a:buChar char="●"/>
            </a:pPr>
            <a:r>
              <a:rPr lang="en-GB">
                <a:solidFill>
                  <a:schemeClr val="bg2">
                    <a:lumMod val="60000"/>
                    <a:lumOff val="40000"/>
                  </a:schemeClr>
                </a:solidFill>
              </a:rPr>
              <a:t>Selective reporting will still undermine reliability of results **</a:t>
            </a:r>
          </a:p>
          <a:p>
            <a:pPr marL="457200" lvl="0" indent="-228600" rtl="0">
              <a:lnSpc>
                <a:spcPct val="100000"/>
              </a:lnSpc>
              <a:spcBef>
                <a:spcPts val="0"/>
              </a:spcBef>
              <a:buChar char="●"/>
            </a:pPr>
            <a:r>
              <a:rPr lang="en-GB">
                <a:solidFill>
                  <a:schemeClr val="bg2">
                    <a:lumMod val="60000"/>
                    <a:lumOff val="40000"/>
                  </a:schemeClr>
                </a:solidFill>
              </a:rPr>
              <a:t>Average power in good health psych journals only ~0.60 ***</a:t>
            </a:r>
          </a:p>
          <a:p>
            <a:pPr lvl="0">
              <a:lnSpc>
                <a:spcPct val="100000"/>
              </a:lnSpc>
              <a:spcBef>
                <a:spcPts val="0"/>
              </a:spcBef>
              <a:spcAft>
                <a:spcPts val="0"/>
              </a:spcAft>
              <a:buNone/>
            </a:pPr>
            <a:endParaRPr sz="1200"/>
          </a:p>
        </p:txBody>
      </p:sp>
      <p:sp>
        <p:nvSpPr>
          <p:cNvPr id="288" name="Shape 288"/>
          <p:cNvSpPr txBox="1"/>
          <p:nvPr/>
        </p:nvSpPr>
        <p:spPr>
          <a:xfrm>
            <a:off x="694500" y="6048925"/>
            <a:ext cx="8449500" cy="578700"/>
          </a:xfrm>
          <a:prstGeom prst="rect">
            <a:avLst/>
          </a:prstGeom>
          <a:noFill/>
          <a:ln>
            <a:noFill/>
          </a:ln>
        </p:spPr>
        <p:txBody>
          <a:bodyPr lIns="91425" tIns="91425" rIns="91425" bIns="91425" anchor="t" anchorCtr="0">
            <a:noAutofit/>
          </a:bodyPr>
          <a:lstStyle/>
          <a:p>
            <a:pPr lvl="0" algn="r" rtl="0">
              <a:spcBef>
                <a:spcPts val="0"/>
              </a:spcBef>
              <a:buNone/>
            </a:pPr>
            <a:r>
              <a:rPr lang="en-GB">
                <a:solidFill>
                  <a:schemeClr val="bg2">
                    <a:lumMod val="60000"/>
                    <a:lumOff val="40000"/>
                  </a:schemeClr>
                </a:solidFill>
                <a:latin typeface="Open Sans"/>
                <a:ea typeface="Open Sans"/>
                <a:cs typeface="Open Sans"/>
                <a:sym typeface="Open Sans"/>
              </a:rPr>
              <a:t>* See e.g. </a:t>
            </a:r>
            <a:r>
              <a:rPr lang="en-GB" u="sng">
                <a:solidFill>
                  <a:schemeClr val="bg2">
                    <a:lumMod val="60000"/>
                    <a:lumOff val="40000"/>
                  </a:schemeClr>
                </a:solidFill>
                <a:latin typeface="Open Sans"/>
                <a:ea typeface="Open Sans"/>
                <a:cs typeface="Open Sans"/>
                <a:sym typeface="Open Sans"/>
                <a:hlinkClick r:id="rId3"/>
              </a:rPr>
              <a:t>link</a:t>
            </a:r>
            <a:r>
              <a:rPr lang="en-GB">
                <a:solidFill>
                  <a:schemeClr val="bg2">
                    <a:lumMod val="60000"/>
                    <a:lumOff val="40000"/>
                  </a:schemeClr>
                </a:solidFill>
                <a:latin typeface="Open Sans"/>
                <a:ea typeface="Open Sans"/>
                <a:cs typeface="Open Sans"/>
                <a:sym typeface="Open Sans"/>
              </a:rPr>
              <a:t> or </a:t>
            </a:r>
            <a:r>
              <a:rPr lang="en-GB" u="sng">
                <a:solidFill>
                  <a:schemeClr val="bg2">
                    <a:lumMod val="60000"/>
                    <a:lumOff val="40000"/>
                  </a:schemeClr>
                </a:solidFill>
                <a:latin typeface="Open Sans"/>
                <a:ea typeface="Open Sans"/>
                <a:cs typeface="Open Sans"/>
                <a:sym typeface="Open Sans"/>
                <a:hlinkClick r:id="rId4"/>
              </a:rPr>
              <a:t>link</a:t>
            </a:r>
          </a:p>
          <a:p>
            <a:pPr lvl="0" algn="r" rtl="0">
              <a:spcBef>
                <a:spcPts val="0"/>
              </a:spcBef>
              <a:buNone/>
            </a:pPr>
            <a:r>
              <a:rPr lang="en-GB">
                <a:solidFill>
                  <a:schemeClr val="bg2">
                    <a:lumMod val="60000"/>
                    <a:lumOff val="40000"/>
                  </a:schemeClr>
                </a:solidFill>
                <a:latin typeface="Open Sans"/>
                <a:ea typeface="Open Sans"/>
                <a:cs typeface="Open Sans"/>
                <a:sym typeface="Open Sans"/>
              </a:rPr>
              <a:t>** see </a:t>
            </a:r>
            <a:r>
              <a:rPr lang="en-GB" u="sng">
                <a:solidFill>
                  <a:schemeClr val="bg2">
                    <a:lumMod val="60000"/>
                    <a:lumOff val="40000"/>
                  </a:schemeClr>
                </a:solidFill>
                <a:latin typeface="Open Sans"/>
                <a:ea typeface="Open Sans"/>
                <a:cs typeface="Open Sans"/>
                <a:sym typeface="Open Sans"/>
                <a:hlinkClick r:id="rId5"/>
              </a:rPr>
              <a:t>link</a:t>
            </a:r>
          </a:p>
          <a:p>
            <a:pPr lvl="0" algn="r" rtl="0">
              <a:spcBef>
                <a:spcPts val="0"/>
              </a:spcBef>
              <a:buNone/>
            </a:pPr>
            <a:r>
              <a:rPr lang="en-GB">
                <a:solidFill>
                  <a:schemeClr val="bg2">
                    <a:lumMod val="60000"/>
                    <a:lumOff val="40000"/>
                  </a:schemeClr>
                </a:solidFill>
                <a:latin typeface="Open Sans"/>
                <a:ea typeface="Open Sans"/>
                <a:cs typeface="Open Sans"/>
                <a:sym typeface="Open Sans"/>
              </a:rPr>
              <a:t>*** see </a:t>
            </a:r>
            <a:r>
              <a:rPr lang="en-GB" u="sng">
                <a:solidFill>
                  <a:schemeClr val="bg2">
                    <a:lumMod val="60000"/>
                    <a:lumOff val="40000"/>
                  </a:schemeClr>
                </a:solidFill>
                <a:latin typeface="Open Sans"/>
                <a:ea typeface="Open Sans"/>
                <a:cs typeface="Open Sans"/>
                <a:sym typeface="Open Sans"/>
                <a:hlinkClick r:id="rId6"/>
              </a:rPr>
              <a:t>link </a:t>
            </a:r>
          </a:p>
          <a:p>
            <a:pPr lvl="0" algn="r" rtl="0">
              <a:spcBef>
                <a:spcPts val="0"/>
              </a:spcBef>
              <a:buNone/>
            </a:pPr>
            <a:endParaRPr>
              <a:solidFill>
                <a:schemeClr val="bg2">
                  <a:lumMod val="60000"/>
                  <a:lumOff val="40000"/>
                </a:schemeClr>
              </a:solidFill>
              <a:latin typeface="Open Sans"/>
              <a:ea typeface="Open Sans"/>
              <a:cs typeface="Open Sans"/>
              <a:sym typeface="Open Sans"/>
            </a:endParaRPr>
          </a:p>
          <a:p>
            <a:pPr lvl="0" algn="r" rtl="0">
              <a:spcBef>
                <a:spcPts val="0"/>
              </a:spcBef>
              <a:buNone/>
            </a:pPr>
            <a:endParaRPr>
              <a:solidFill>
                <a:schemeClr val="bg2">
                  <a:lumMod val="60000"/>
                  <a:lumOff val="40000"/>
                </a:schemeClr>
              </a:solidFill>
              <a:latin typeface="Open Sans"/>
              <a:ea typeface="Open Sans"/>
              <a:cs typeface="Open Sans"/>
              <a:sym typeface="Open Sans"/>
            </a:endParaRPr>
          </a:p>
          <a:p>
            <a:pPr lvl="0" algn="r">
              <a:spcBef>
                <a:spcPts val="0"/>
              </a:spcBef>
              <a:buNone/>
            </a:pPr>
            <a:endParaRPr>
              <a:solidFill>
                <a:schemeClr val="bg2">
                  <a:lumMod val="60000"/>
                  <a:lumOff val="40000"/>
                </a:schemeClr>
              </a:solidFill>
            </a:endParaRPr>
          </a:p>
        </p:txBody>
      </p:sp>
      <p:sp>
        <p:nvSpPr>
          <p:cNvPr id="289" name="Shape 289"/>
          <p:cNvSpPr txBox="1">
            <a:spLocks noGrp="1"/>
          </p:cNvSpPr>
          <p:nvPr>
            <p:ph type="body" idx="1"/>
          </p:nvPr>
        </p:nvSpPr>
        <p:spPr>
          <a:xfrm>
            <a:off x="337888" y="173761"/>
            <a:ext cx="8806112" cy="3378040"/>
          </a:xfrm>
          <a:prstGeom prst="rect">
            <a:avLst/>
          </a:prstGeom>
        </p:spPr>
        <p:txBody>
          <a:bodyPr lIns="91425" tIns="91425" rIns="91425" bIns="91425" anchor="t" anchorCtr="0">
            <a:noAutofit/>
          </a:bodyPr>
          <a:lstStyle/>
          <a:p>
            <a:pPr marL="457200" indent="-228600"/>
            <a:endParaRPr lang="en-GB" smtClean="0"/>
          </a:p>
          <a:p>
            <a:pPr marL="457200" indent="-228600"/>
            <a:endParaRPr lang="en-GB"/>
          </a:p>
          <a:p>
            <a:pPr marL="457200" indent="-228600"/>
            <a:endParaRPr lang="en-GB" smtClean="0"/>
          </a:p>
          <a:p>
            <a:pPr marL="457200" indent="-228600"/>
            <a:r>
              <a:rPr lang="en-GB" smtClean="0"/>
              <a:t>… </a:t>
            </a:r>
            <a:r>
              <a:rPr lang="en-GB"/>
              <a:t>but </a:t>
            </a:r>
            <a:r>
              <a:rPr lang="en-GB" b="1"/>
              <a:t>subjectivity is salient</a:t>
            </a:r>
            <a:r>
              <a:rPr lang="en-GB"/>
              <a:t> (think UFOs vs. </a:t>
            </a:r>
            <a:r>
              <a:rPr lang="en-GB" smtClean="0"/>
              <a:t>Higgs boson</a:t>
            </a:r>
            <a:r>
              <a:rPr lang="en-GB" smtClean="0"/>
              <a:t>) </a:t>
            </a:r>
            <a:endParaRPr lang="en-GB"/>
          </a:p>
        </p:txBody>
      </p:sp>
      <p:sp>
        <p:nvSpPr>
          <p:cNvPr id="11" name="Curved Right Arrow 10"/>
          <p:cNvSpPr/>
          <p:nvPr/>
        </p:nvSpPr>
        <p:spPr>
          <a:xfrm flipV="1">
            <a:off x="358088" y="2689411"/>
            <a:ext cx="241565" cy="86238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Tree>
    <p:extLst>
      <p:ext uri="{BB962C8B-B14F-4D97-AF65-F5344CB8AC3E}">
        <p14:creationId xmlns:p14="http://schemas.microsoft.com/office/powerpoint/2010/main" val="2508667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391225" y="3217325"/>
            <a:ext cx="8832300" cy="1588200"/>
          </a:xfrm>
          <a:prstGeom prst="rect">
            <a:avLst/>
          </a:prstGeom>
        </p:spPr>
        <p:txBody>
          <a:bodyPr lIns="91425" tIns="91425" rIns="91425" bIns="91425" anchor="t" anchorCtr="0">
            <a:noAutofit/>
          </a:bodyPr>
          <a:lstStyle/>
          <a:p>
            <a:pPr marL="457200" lvl="0" indent="-228600" rtl="0">
              <a:lnSpc>
                <a:spcPct val="100000"/>
              </a:lnSpc>
              <a:spcBef>
                <a:spcPts val="0"/>
              </a:spcBef>
              <a:buChar char="●"/>
            </a:pPr>
            <a:r>
              <a:rPr lang="en-GB">
                <a:solidFill>
                  <a:schemeClr val="bg2">
                    <a:lumMod val="60000"/>
                    <a:lumOff val="40000"/>
                  </a:schemeClr>
                </a:solidFill>
              </a:rPr>
              <a:t>BFs can be hacked, just as p-values currently are </a:t>
            </a:r>
          </a:p>
          <a:p>
            <a:pPr marL="457200" lvl="0" indent="-228600">
              <a:lnSpc>
                <a:spcPct val="100000"/>
              </a:lnSpc>
              <a:spcBef>
                <a:spcPts val="0"/>
              </a:spcBef>
              <a:buChar char="●"/>
            </a:pPr>
            <a:r>
              <a:rPr lang="en-GB">
                <a:solidFill>
                  <a:schemeClr val="bg2">
                    <a:lumMod val="60000"/>
                    <a:lumOff val="40000"/>
                  </a:schemeClr>
                </a:solidFill>
              </a:rPr>
              <a:t>Selective reporting will still undermine reliability of results **</a:t>
            </a:r>
          </a:p>
          <a:p>
            <a:pPr marL="457200" lvl="0" indent="-228600" rtl="0">
              <a:lnSpc>
                <a:spcPct val="100000"/>
              </a:lnSpc>
              <a:spcBef>
                <a:spcPts val="0"/>
              </a:spcBef>
              <a:buChar char="●"/>
            </a:pPr>
            <a:r>
              <a:rPr lang="en-GB">
                <a:solidFill>
                  <a:schemeClr val="bg2">
                    <a:lumMod val="60000"/>
                    <a:lumOff val="40000"/>
                  </a:schemeClr>
                </a:solidFill>
              </a:rPr>
              <a:t>Average power in good health psych journals only ~0.60 ***</a:t>
            </a:r>
          </a:p>
          <a:p>
            <a:pPr lvl="0">
              <a:lnSpc>
                <a:spcPct val="100000"/>
              </a:lnSpc>
              <a:spcBef>
                <a:spcPts val="0"/>
              </a:spcBef>
              <a:spcAft>
                <a:spcPts val="0"/>
              </a:spcAft>
              <a:buNone/>
            </a:pPr>
            <a:endParaRPr sz="1200"/>
          </a:p>
        </p:txBody>
      </p:sp>
      <p:sp>
        <p:nvSpPr>
          <p:cNvPr id="288" name="Shape 288"/>
          <p:cNvSpPr txBox="1"/>
          <p:nvPr/>
        </p:nvSpPr>
        <p:spPr>
          <a:xfrm>
            <a:off x="694500" y="6048925"/>
            <a:ext cx="8449500" cy="578700"/>
          </a:xfrm>
          <a:prstGeom prst="rect">
            <a:avLst/>
          </a:prstGeom>
          <a:noFill/>
          <a:ln>
            <a:noFill/>
          </a:ln>
        </p:spPr>
        <p:txBody>
          <a:bodyPr lIns="91425" tIns="91425" rIns="91425" bIns="91425" anchor="t" anchorCtr="0">
            <a:noAutofit/>
          </a:bodyPr>
          <a:lstStyle/>
          <a:p>
            <a:pPr lvl="0" algn="r" rtl="0">
              <a:spcBef>
                <a:spcPts val="0"/>
              </a:spcBef>
              <a:buNone/>
            </a:pPr>
            <a:r>
              <a:rPr lang="en-GB">
                <a:solidFill>
                  <a:schemeClr val="bg2">
                    <a:lumMod val="60000"/>
                    <a:lumOff val="40000"/>
                  </a:schemeClr>
                </a:solidFill>
                <a:latin typeface="Open Sans"/>
                <a:ea typeface="Open Sans"/>
                <a:cs typeface="Open Sans"/>
                <a:sym typeface="Open Sans"/>
              </a:rPr>
              <a:t>* See e.g. </a:t>
            </a:r>
            <a:r>
              <a:rPr lang="en-GB" u="sng">
                <a:solidFill>
                  <a:schemeClr val="bg2">
                    <a:lumMod val="60000"/>
                    <a:lumOff val="40000"/>
                  </a:schemeClr>
                </a:solidFill>
                <a:latin typeface="Open Sans"/>
                <a:ea typeface="Open Sans"/>
                <a:cs typeface="Open Sans"/>
                <a:sym typeface="Open Sans"/>
                <a:hlinkClick r:id="rId3"/>
              </a:rPr>
              <a:t>link</a:t>
            </a:r>
            <a:r>
              <a:rPr lang="en-GB">
                <a:solidFill>
                  <a:schemeClr val="bg2">
                    <a:lumMod val="60000"/>
                    <a:lumOff val="40000"/>
                  </a:schemeClr>
                </a:solidFill>
                <a:latin typeface="Open Sans"/>
                <a:ea typeface="Open Sans"/>
                <a:cs typeface="Open Sans"/>
                <a:sym typeface="Open Sans"/>
              </a:rPr>
              <a:t> or </a:t>
            </a:r>
            <a:r>
              <a:rPr lang="en-GB" u="sng">
                <a:solidFill>
                  <a:schemeClr val="bg2">
                    <a:lumMod val="60000"/>
                    <a:lumOff val="40000"/>
                  </a:schemeClr>
                </a:solidFill>
                <a:latin typeface="Open Sans"/>
                <a:ea typeface="Open Sans"/>
                <a:cs typeface="Open Sans"/>
                <a:sym typeface="Open Sans"/>
                <a:hlinkClick r:id="rId4"/>
              </a:rPr>
              <a:t>link</a:t>
            </a:r>
          </a:p>
          <a:p>
            <a:pPr lvl="0" algn="r" rtl="0">
              <a:spcBef>
                <a:spcPts val="0"/>
              </a:spcBef>
              <a:buNone/>
            </a:pPr>
            <a:r>
              <a:rPr lang="en-GB">
                <a:solidFill>
                  <a:schemeClr val="bg2">
                    <a:lumMod val="60000"/>
                    <a:lumOff val="40000"/>
                  </a:schemeClr>
                </a:solidFill>
                <a:latin typeface="Open Sans"/>
                <a:ea typeface="Open Sans"/>
                <a:cs typeface="Open Sans"/>
                <a:sym typeface="Open Sans"/>
              </a:rPr>
              <a:t>** see </a:t>
            </a:r>
            <a:r>
              <a:rPr lang="en-GB" u="sng">
                <a:solidFill>
                  <a:schemeClr val="bg2">
                    <a:lumMod val="60000"/>
                    <a:lumOff val="40000"/>
                  </a:schemeClr>
                </a:solidFill>
                <a:latin typeface="Open Sans"/>
                <a:ea typeface="Open Sans"/>
                <a:cs typeface="Open Sans"/>
                <a:sym typeface="Open Sans"/>
                <a:hlinkClick r:id="rId5"/>
              </a:rPr>
              <a:t>link</a:t>
            </a:r>
          </a:p>
          <a:p>
            <a:pPr lvl="0" algn="r" rtl="0">
              <a:spcBef>
                <a:spcPts val="0"/>
              </a:spcBef>
              <a:buNone/>
            </a:pPr>
            <a:r>
              <a:rPr lang="en-GB">
                <a:solidFill>
                  <a:schemeClr val="bg2">
                    <a:lumMod val="60000"/>
                    <a:lumOff val="40000"/>
                  </a:schemeClr>
                </a:solidFill>
                <a:latin typeface="Open Sans"/>
                <a:ea typeface="Open Sans"/>
                <a:cs typeface="Open Sans"/>
                <a:sym typeface="Open Sans"/>
              </a:rPr>
              <a:t>*** see </a:t>
            </a:r>
            <a:r>
              <a:rPr lang="en-GB" u="sng">
                <a:solidFill>
                  <a:schemeClr val="bg2">
                    <a:lumMod val="60000"/>
                    <a:lumOff val="40000"/>
                  </a:schemeClr>
                </a:solidFill>
                <a:latin typeface="Open Sans"/>
                <a:ea typeface="Open Sans"/>
                <a:cs typeface="Open Sans"/>
                <a:sym typeface="Open Sans"/>
                <a:hlinkClick r:id="rId6"/>
              </a:rPr>
              <a:t>link </a:t>
            </a:r>
          </a:p>
          <a:p>
            <a:pPr lvl="0" algn="r" rtl="0">
              <a:spcBef>
                <a:spcPts val="0"/>
              </a:spcBef>
              <a:buNone/>
            </a:pPr>
            <a:endParaRPr>
              <a:solidFill>
                <a:schemeClr val="bg2">
                  <a:lumMod val="60000"/>
                  <a:lumOff val="40000"/>
                </a:schemeClr>
              </a:solidFill>
              <a:latin typeface="Open Sans"/>
              <a:ea typeface="Open Sans"/>
              <a:cs typeface="Open Sans"/>
              <a:sym typeface="Open Sans"/>
            </a:endParaRPr>
          </a:p>
          <a:p>
            <a:pPr lvl="0" algn="r" rtl="0">
              <a:spcBef>
                <a:spcPts val="0"/>
              </a:spcBef>
              <a:buNone/>
            </a:pPr>
            <a:endParaRPr>
              <a:solidFill>
                <a:schemeClr val="bg2">
                  <a:lumMod val="60000"/>
                  <a:lumOff val="40000"/>
                </a:schemeClr>
              </a:solidFill>
              <a:latin typeface="Open Sans"/>
              <a:ea typeface="Open Sans"/>
              <a:cs typeface="Open Sans"/>
              <a:sym typeface="Open Sans"/>
            </a:endParaRPr>
          </a:p>
          <a:p>
            <a:pPr lvl="0" algn="r">
              <a:spcBef>
                <a:spcPts val="0"/>
              </a:spcBef>
              <a:buNone/>
            </a:pPr>
            <a:endParaRPr>
              <a:solidFill>
                <a:schemeClr val="bg2">
                  <a:lumMod val="60000"/>
                  <a:lumOff val="40000"/>
                </a:schemeClr>
              </a:solidFill>
            </a:endParaRPr>
          </a:p>
        </p:txBody>
      </p:sp>
      <p:sp>
        <p:nvSpPr>
          <p:cNvPr id="289" name="Shape 289"/>
          <p:cNvSpPr txBox="1">
            <a:spLocks noGrp="1"/>
          </p:cNvSpPr>
          <p:nvPr>
            <p:ph type="body" idx="1"/>
          </p:nvPr>
        </p:nvSpPr>
        <p:spPr>
          <a:xfrm>
            <a:off x="337888" y="173761"/>
            <a:ext cx="8806112" cy="3378040"/>
          </a:xfrm>
          <a:prstGeom prst="rect">
            <a:avLst/>
          </a:prstGeom>
        </p:spPr>
        <p:txBody>
          <a:bodyPr lIns="91425" tIns="91425" rIns="91425" bIns="91425" anchor="t" anchorCtr="0">
            <a:noAutofit/>
          </a:bodyPr>
          <a:lstStyle/>
          <a:p>
            <a:pPr marL="457200" indent="-228600"/>
            <a:endParaRPr lang="en-US" smtClean="0"/>
          </a:p>
          <a:p>
            <a:pPr marL="457200" indent="-228600"/>
            <a:endParaRPr lang="en-US"/>
          </a:p>
          <a:p>
            <a:pPr marL="457200" indent="-228600"/>
            <a:r>
              <a:rPr lang="en-US" smtClean="0"/>
              <a:t>… </a:t>
            </a:r>
            <a:r>
              <a:rPr lang="en-US"/>
              <a:t>but (maybe) we know to ask for more info</a:t>
            </a:r>
          </a:p>
          <a:p>
            <a:pPr marL="457200" indent="-228600"/>
            <a:r>
              <a:rPr lang="en-GB" smtClean="0"/>
              <a:t>… </a:t>
            </a:r>
            <a:r>
              <a:rPr lang="en-GB"/>
              <a:t>but </a:t>
            </a:r>
            <a:r>
              <a:rPr lang="en-GB" b="1"/>
              <a:t>subjectivity is salient</a:t>
            </a:r>
            <a:r>
              <a:rPr lang="en-GB"/>
              <a:t> (think UFOs vs. </a:t>
            </a:r>
            <a:r>
              <a:rPr lang="en-GB"/>
              <a:t>Higgs </a:t>
            </a:r>
            <a:r>
              <a:rPr lang="en-GB" smtClean="0"/>
              <a:t>boson</a:t>
            </a:r>
            <a:r>
              <a:rPr lang="en-GB"/>
              <a:t>) </a:t>
            </a:r>
            <a:endParaRPr lang="en-GB"/>
          </a:p>
        </p:txBody>
      </p:sp>
      <p:sp>
        <p:nvSpPr>
          <p:cNvPr id="10" name="Curved Right Arrow 9"/>
          <p:cNvSpPr/>
          <p:nvPr/>
        </p:nvSpPr>
        <p:spPr>
          <a:xfrm flipV="1">
            <a:off x="182795" y="1973924"/>
            <a:ext cx="416859" cy="210053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1" name="Curved Right Arrow 10"/>
          <p:cNvSpPr/>
          <p:nvPr/>
        </p:nvSpPr>
        <p:spPr>
          <a:xfrm flipV="1">
            <a:off x="358088" y="2689411"/>
            <a:ext cx="241565" cy="86238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Tree>
    <p:extLst>
      <p:ext uri="{BB962C8B-B14F-4D97-AF65-F5344CB8AC3E}">
        <p14:creationId xmlns:p14="http://schemas.microsoft.com/office/powerpoint/2010/main" val="3095655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391225" y="3217325"/>
            <a:ext cx="8832300" cy="1588200"/>
          </a:xfrm>
          <a:prstGeom prst="rect">
            <a:avLst/>
          </a:prstGeom>
        </p:spPr>
        <p:txBody>
          <a:bodyPr lIns="91425" tIns="91425" rIns="91425" bIns="91425" anchor="t" anchorCtr="0">
            <a:noAutofit/>
          </a:bodyPr>
          <a:lstStyle/>
          <a:p>
            <a:pPr marL="457200" lvl="0" indent="-228600" rtl="0">
              <a:lnSpc>
                <a:spcPct val="100000"/>
              </a:lnSpc>
              <a:spcBef>
                <a:spcPts val="0"/>
              </a:spcBef>
              <a:buChar char="●"/>
            </a:pPr>
            <a:r>
              <a:rPr lang="en-GB">
                <a:solidFill>
                  <a:schemeClr val="bg2">
                    <a:lumMod val="60000"/>
                    <a:lumOff val="40000"/>
                  </a:schemeClr>
                </a:solidFill>
              </a:rPr>
              <a:t>BFs can be hacked, just as p-values currently are </a:t>
            </a:r>
          </a:p>
          <a:p>
            <a:pPr marL="457200" lvl="0" indent="-228600">
              <a:lnSpc>
                <a:spcPct val="100000"/>
              </a:lnSpc>
              <a:spcBef>
                <a:spcPts val="0"/>
              </a:spcBef>
              <a:buChar char="●"/>
            </a:pPr>
            <a:r>
              <a:rPr lang="en-GB">
                <a:solidFill>
                  <a:schemeClr val="bg2">
                    <a:lumMod val="60000"/>
                    <a:lumOff val="40000"/>
                  </a:schemeClr>
                </a:solidFill>
              </a:rPr>
              <a:t>Selective reporting will still undermine reliability of results **</a:t>
            </a:r>
          </a:p>
          <a:p>
            <a:pPr marL="457200" lvl="0" indent="-228600" rtl="0">
              <a:lnSpc>
                <a:spcPct val="100000"/>
              </a:lnSpc>
              <a:spcBef>
                <a:spcPts val="0"/>
              </a:spcBef>
              <a:buChar char="●"/>
            </a:pPr>
            <a:r>
              <a:rPr lang="en-GB">
                <a:solidFill>
                  <a:schemeClr val="bg2">
                    <a:lumMod val="60000"/>
                    <a:lumOff val="40000"/>
                  </a:schemeClr>
                </a:solidFill>
              </a:rPr>
              <a:t>Average power in good health psych journals only ~0.60 ***</a:t>
            </a:r>
          </a:p>
          <a:p>
            <a:pPr lvl="0">
              <a:lnSpc>
                <a:spcPct val="100000"/>
              </a:lnSpc>
              <a:spcBef>
                <a:spcPts val="0"/>
              </a:spcBef>
              <a:spcAft>
                <a:spcPts val="0"/>
              </a:spcAft>
              <a:buNone/>
            </a:pPr>
            <a:endParaRPr sz="1200"/>
          </a:p>
        </p:txBody>
      </p:sp>
      <p:sp>
        <p:nvSpPr>
          <p:cNvPr id="288" name="Shape 288"/>
          <p:cNvSpPr txBox="1"/>
          <p:nvPr/>
        </p:nvSpPr>
        <p:spPr>
          <a:xfrm>
            <a:off x="694500" y="6048925"/>
            <a:ext cx="8449500" cy="578700"/>
          </a:xfrm>
          <a:prstGeom prst="rect">
            <a:avLst/>
          </a:prstGeom>
          <a:noFill/>
          <a:ln>
            <a:noFill/>
          </a:ln>
        </p:spPr>
        <p:txBody>
          <a:bodyPr lIns="91425" tIns="91425" rIns="91425" bIns="91425" anchor="t" anchorCtr="0">
            <a:noAutofit/>
          </a:bodyPr>
          <a:lstStyle/>
          <a:p>
            <a:pPr lvl="0" algn="r" rtl="0">
              <a:spcBef>
                <a:spcPts val="0"/>
              </a:spcBef>
              <a:buNone/>
            </a:pPr>
            <a:r>
              <a:rPr lang="en-GB">
                <a:solidFill>
                  <a:schemeClr val="bg2">
                    <a:lumMod val="60000"/>
                    <a:lumOff val="40000"/>
                  </a:schemeClr>
                </a:solidFill>
                <a:latin typeface="Open Sans"/>
                <a:ea typeface="Open Sans"/>
                <a:cs typeface="Open Sans"/>
                <a:sym typeface="Open Sans"/>
              </a:rPr>
              <a:t>* See e.g. </a:t>
            </a:r>
            <a:r>
              <a:rPr lang="en-GB" u="sng">
                <a:solidFill>
                  <a:schemeClr val="bg2">
                    <a:lumMod val="60000"/>
                    <a:lumOff val="40000"/>
                  </a:schemeClr>
                </a:solidFill>
                <a:latin typeface="Open Sans"/>
                <a:ea typeface="Open Sans"/>
                <a:cs typeface="Open Sans"/>
                <a:sym typeface="Open Sans"/>
                <a:hlinkClick r:id="rId3"/>
              </a:rPr>
              <a:t>link</a:t>
            </a:r>
            <a:r>
              <a:rPr lang="en-GB">
                <a:solidFill>
                  <a:schemeClr val="bg2">
                    <a:lumMod val="60000"/>
                    <a:lumOff val="40000"/>
                  </a:schemeClr>
                </a:solidFill>
                <a:latin typeface="Open Sans"/>
                <a:ea typeface="Open Sans"/>
                <a:cs typeface="Open Sans"/>
                <a:sym typeface="Open Sans"/>
              </a:rPr>
              <a:t> or </a:t>
            </a:r>
            <a:r>
              <a:rPr lang="en-GB" u="sng">
                <a:solidFill>
                  <a:schemeClr val="bg2">
                    <a:lumMod val="60000"/>
                    <a:lumOff val="40000"/>
                  </a:schemeClr>
                </a:solidFill>
                <a:latin typeface="Open Sans"/>
                <a:ea typeface="Open Sans"/>
                <a:cs typeface="Open Sans"/>
                <a:sym typeface="Open Sans"/>
                <a:hlinkClick r:id="rId4"/>
              </a:rPr>
              <a:t>link</a:t>
            </a:r>
          </a:p>
          <a:p>
            <a:pPr lvl="0" algn="r" rtl="0">
              <a:spcBef>
                <a:spcPts val="0"/>
              </a:spcBef>
              <a:buNone/>
            </a:pPr>
            <a:r>
              <a:rPr lang="en-GB">
                <a:solidFill>
                  <a:schemeClr val="bg2">
                    <a:lumMod val="60000"/>
                    <a:lumOff val="40000"/>
                  </a:schemeClr>
                </a:solidFill>
                <a:latin typeface="Open Sans"/>
                <a:ea typeface="Open Sans"/>
                <a:cs typeface="Open Sans"/>
                <a:sym typeface="Open Sans"/>
              </a:rPr>
              <a:t>** see </a:t>
            </a:r>
            <a:r>
              <a:rPr lang="en-GB" u="sng">
                <a:solidFill>
                  <a:schemeClr val="bg2">
                    <a:lumMod val="60000"/>
                    <a:lumOff val="40000"/>
                  </a:schemeClr>
                </a:solidFill>
                <a:latin typeface="Open Sans"/>
                <a:ea typeface="Open Sans"/>
                <a:cs typeface="Open Sans"/>
                <a:sym typeface="Open Sans"/>
                <a:hlinkClick r:id="rId5"/>
              </a:rPr>
              <a:t>link</a:t>
            </a:r>
          </a:p>
          <a:p>
            <a:pPr lvl="0" algn="r" rtl="0">
              <a:spcBef>
                <a:spcPts val="0"/>
              </a:spcBef>
              <a:buNone/>
            </a:pPr>
            <a:r>
              <a:rPr lang="en-GB">
                <a:solidFill>
                  <a:schemeClr val="bg2">
                    <a:lumMod val="60000"/>
                    <a:lumOff val="40000"/>
                  </a:schemeClr>
                </a:solidFill>
                <a:latin typeface="Open Sans"/>
                <a:ea typeface="Open Sans"/>
                <a:cs typeface="Open Sans"/>
                <a:sym typeface="Open Sans"/>
              </a:rPr>
              <a:t>*** see </a:t>
            </a:r>
            <a:r>
              <a:rPr lang="en-GB" u="sng">
                <a:solidFill>
                  <a:schemeClr val="bg2">
                    <a:lumMod val="60000"/>
                    <a:lumOff val="40000"/>
                  </a:schemeClr>
                </a:solidFill>
                <a:latin typeface="Open Sans"/>
                <a:ea typeface="Open Sans"/>
                <a:cs typeface="Open Sans"/>
                <a:sym typeface="Open Sans"/>
                <a:hlinkClick r:id="rId6"/>
              </a:rPr>
              <a:t>link </a:t>
            </a:r>
          </a:p>
          <a:p>
            <a:pPr lvl="0" algn="r" rtl="0">
              <a:spcBef>
                <a:spcPts val="0"/>
              </a:spcBef>
              <a:buNone/>
            </a:pPr>
            <a:endParaRPr>
              <a:solidFill>
                <a:schemeClr val="bg2">
                  <a:lumMod val="60000"/>
                  <a:lumOff val="40000"/>
                </a:schemeClr>
              </a:solidFill>
              <a:latin typeface="Open Sans"/>
              <a:ea typeface="Open Sans"/>
              <a:cs typeface="Open Sans"/>
              <a:sym typeface="Open Sans"/>
            </a:endParaRPr>
          </a:p>
          <a:p>
            <a:pPr lvl="0" algn="r" rtl="0">
              <a:spcBef>
                <a:spcPts val="0"/>
              </a:spcBef>
              <a:buNone/>
            </a:pPr>
            <a:endParaRPr>
              <a:solidFill>
                <a:schemeClr val="bg2">
                  <a:lumMod val="60000"/>
                  <a:lumOff val="40000"/>
                </a:schemeClr>
              </a:solidFill>
              <a:latin typeface="Open Sans"/>
              <a:ea typeface="Open Sans"/>
              <a:cs typeface="Open Sans"/>
              <a:sym typeface="Open Sans"/>
            </a:endParaRPr>
          </a:p>
          <a:p>
            <a:pPr lvl="0" algn="r">
              <a:spcBef>
                <a:spcPts val="0"/>
              </a:spcBef>
              <a:buNone/>
            </a:pPr>
            <a:endParaRPr>
              <a:solidFill>
                <a:schemeClr val="bg2">
                  <a:lumMod val="60000"/>
                  <a:lumOff val="40000"/>
                </a:schemeClr>
              </a:solidFill>
            </a:endParaRPr>
          </a:p>
        </p:txBody>
      </p:sp>
      <p:sp>
        <p:nvSpPr>
          <p:cNvPr id="289" name="Shape 289"/>
          <p:cNvSpPr txBox="1">
            <a:spLocks noGrp="1"/>
          </p:cNvSpPr>
          <p:nvPr>
            <p:ph type="body" idx="1"/>
          </p:nvPr>
        </p:nvSpPr>
        <p:spPr>
          <a:xfrm>
            <a:off x="337888" y="173761"/>
            <a:ext cx="8806112" cy="3378040"/>
          </a:xfrm>
          <a:prstGeom prst="rect">
            <a:avLst/>
          </a:prstGeom>
        </p:spPr>
        <p:txBody>
          <a:bodyPr lIns="91425" tIns="91425" rIns="91425" bIns="91425" anchor="t" anchorCtr="0">
            <a:noAutofit/>
          </a:bodyPr>
          <a:lstStyle/>
          <a:p>
            <a:pPr marL="457200" indent="-228600"/>
            <a:endParaRPr lang="en-GB" smtClean="0"/>
          </a:p>
          <a:p>
            <a:pPr marL="457200" indent="-228600"/>
            <a:r>
              <a:rPr lang="en-US"/>
              <a:t>… but lack of evidence from small samples becomes clear</a:t>
            </a:r>
          </a:p>
          <a:p>
            <a:pPr marL="457200" indent="-228600"/>
            <a:r>
              <a:rPr lang="en-US" smtClean="0"/>
              <a:t>… </a:t>
            </a:r>
            <a:r>
              <a:rPr lang="en-US"/>
              <a:t>but (maybe) we know to ask for more info</a:t>
            </a:r>
          </a:p>
          <a:p>
            <a:pPr marL="457200" indent="-228600"/>
            <a:r>
              <a:rPr lang="en-GB" smtClean="0"/>
              <a:t>… </a:t>
            </a:r>
            <a:r>
              <a:rPr lang="en-GB"/>
              <a:t>but </a:t>
            </a:r>
            <a:r>
              <a:rPr lang="en-GB" b="1"/>
              <a:t>subjectivity is salient</a:t>
            </a:r>
            <a:r>
              <a:rPr lang="en-GB"/>
              <a:t> (think UFOs vs. </a:t>
            </a:r>
            <a:r>
              <a:rPr lang="en-GB"/>
              <a:t>Higgs </a:t>
            </a:r>
            <a:r>
              <a:rPr lang="en-GB" smtClean="0"/>
              <a:t>boson</a:t>
            </a:r>
            <a:r>
              <a:rPr lang="en-GB"/>
              <a:t>) </a:t>
            </a:r>
            <a:endParaRPr lang="en-GB"/>
          </a:p>
        </p:txBody>
      </p:sp>
      <p:sp>
        <p:nvSpPr>
          <p:cNvPr id="4" name="Curved Right Arrow 3"/>
          <p:cNvSpPr/>
          <p:nvPr/>
        </p:nvSpPr>
        <p:spPr>
          <a:xfrm flipV="1">
            <a:off x="73834" y="1223681"/>
            <a:ext cx="525819" cy="34141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0" name="Curved Right Arrow 9"/>
          <p:cNvSpPr/>
          <p:nvPr/>
        </p:nvSpPr>
        <p:spPr>
          <a:xfrm flipV="1">
            <a:off x="182795" y="1973924"/>
            <a:ext cx="416859" cy="210053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1" name="Curved Right Arrow 10"/>
          <p:cNvSpPr/>
          <p:nvPr/>
        </p:nvSpPr>
        <p:spPr>
          <a:xfrm flipV="1">
            <a:off x="358088" y="2689411"/>
            <a:ext cx="241565" cy="86238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Tree>
    <p:extLst>
      <p:ext uri="{BB962C8B-B14F-4D97-AF65-F5344CB8AC3E}">
        <p14:creationId xmlns:p14="http://schemas.microsoft.com/office/powerpoint/2010/main" val="3320178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pic>
        <p:nvPicPr>
          <p:cNvPr id="300" name="Shape 300"/>
          <p:cNvPicPr preferRelativeResize="0"/>
          <p:nvPr/>
        </p:nvPicPr>
        <p:blipFill rotWithShape="1">
          <a:blip r:embed="rId3">
            <a:alphaModFix/>
          </a:blip>
          <a:srcRect l="499" t="1331" r="18913" b="1458"/>
          <a:stretch/>
        </p:blipFill>
        <p:spPr>
          <a:xfrm>
            <a:off x="2232700" y="3863675"/>
            <a:ext cx="6523750" cy="2879574"/>
          </a:xfrm>
          <a:prstGeom prst="rect">
            <a:avLst/>
          </a:prstGeom>
          <a:noFill/>
          <a:ln w="9525" cap="flat" cmpd="sng">
            <a:solidFill>
              <a:srgbClr val="000000"/>
            </a:solidFill>
            <a:prstDash val="solid"/>
            <a:round/>
            <a:headEnd type="none" w="med" len="med"/>
            <a:tailEnd type="none" w="med" len="med"/>
          </a:ln>
        </p:spPr>
      </p:pic>
      <p:sp>
        <p:nvSpPr>
          <p:cNvPr id="301" name="Shape 301"/>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a:spcBef>
                <a:spcPts val="0"/>
              </a:spcBef>
              <a:buNone/>
            </a:pPr>
            <a:r>
              <a:rPr lang="en-GB"/>
              <a:t>Tools of the trade</a:t>
            </a:r>
          </a:p>
        </p:txBody>
      </p:sp>
      <p:sp>
        <p:nvSpPr>
          <p:cNvPr id="302" name="Shape 302"/>
          <p:cNvSpPr txBox="1">
            <a:spLocks noGrp="1"/>
          </p:cNvSpPr>
          <p:nvPr>
            <p:ph type="body" idx="1"/>
          </p:nvPr>
        </p:nvSpPr>
        <p:spPr>
          <a:xfrm>
            <a:off x="267575" y="1739975"/>
            <a:ext cx="6165900" cy="1920300"/>
          </a:xfrm>
          <a:prstGeom prst="rect">
            <a:avLst/>
          </a:prstGeom>
        </p:spPr>
        <p:txBody>
          <a:bodyPr lIns="91425" tIns="91425" rIns="91425" bIns="91425" anchor="t" anchorCtr="0">
            <a:noAutofit/>
          </a:bodyPr>
          <a:lstStyle/>
          <a:p>
            <a:pPr lvl="0">
              <a:spcBef>
                <a:spcPts val="0"/>
              </a:spcBef>
              <a:buNone/>
            </a:pPr>
            <a:r>
              <a:rPr lang="en-GB"/>
              <a:t>“The JASP Project aims to produce software for both Bayesian and Frequentist statistical analyses, that is easy to use and familiar to users of SPSS.”</a:t>
            </a:r>
          </a:p>
        </p:txBody>
      </p:sp>
      <p:pic>
        <p:nvPicPr>
          <p:cNvPr id="303" name="Shape 303"/>
          <p:cNvPicPr preferRelativeResize="0"/>
          <p:nvPr/>
        </p:nvPicPr>
        <p:blipFill>
          <a:blip r:embed="rId4">
            <a:alphaModFix/>
          </a:blip>
          <a:stretch>
            <a:fillRect/>
          </a:stretch>
        </p:blipFill>
        <p:spPr>
          <a:xfrm>
            <a:off x="5335190" y="593374"/>
            <a:ext cx="3497108" cy="943200"/>
          </a:xfrm>
          <a:prstGeom prst="rect">
            <a:avLst/>
          </a:prstGeom>
          <a:noFill/>
          <a:ln w="9525" cap="flat" cmpd="sng">
            <a:solidFill>
              <a:srgbClr val="000000"/>
            </a:solidFill>
            <a:prstDash val="solid"/>
            <a:round/>
            <a:headEnd type="none" w="med" len="med"/>
            <a:tailEnd type="none" w="med" len="med"/>
          </a:ln>
        </p:spPr>
      </p:pic>
      <p:pic>
        <p:nvPicPr>
          <p:cNvPr id="304" name="Shape 304"/>
          <p:cNvPicPr preferRelativeResize="0"/>
          <p:nvPr/>
        </p:nvPicPr>
        <p:blipFill rotWithShape="1">
          <a:blip r:embed="rId5">
            <a:alphaModFix/>
          </a:blip>
          <a:srcRect l="9174" t="7886" r="9702" b="29425"/>
          <a:stretch/>
        </p:blipFill>
        <p:spPr>
          <a:xfrm>
            <a:off x="7323812" y="2882100"/>
            <a:ext cx="1662112" cy="1920299"/>
          </a:xfrm>
          <a:prstGeom prst="rect">
            <a:avLst/>
          </a:prstGeom>
          <a:noFill/>
          <a:ln w="9525" cap="flat" cmpd="sng">
            <a:solidFill>
              <a:srgbClr val="000000"/>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311700" y="593366"/>
            <a:ext cx="8520600" cy="943200"/>
          </a:xfrm>
          <a:prstGeom prst="rect">
            <a:avLst/>
          </a:prstGeom>
        </p:spPr>
        <p:txBody>
          <a:bodyPr lIns="91425" tIns="91425" rIns="91425" bIns="91425" anchor="t" anchorCtr="0">
            <a:noAutofit/>
          </a:bodyPr>
          <a:lstStyle/>
          <a:p>
            <a:pPr lvl="0" rtl="0">
              <a:spcBef>
                <a:spcPts val="0"/>
              </a:spcBef>
              <a:buNone/>
            </a:pPr>
            <a:r>
              <a:rPr lang="en-GB"/>
              <a:t>Tools of the trade</a:t>
            </a:r>
          </a:p>
        </p:txBody>
      </p:sp>
      <p:sp>
        <p:nvSpPr>
          <p:cNvPr id="310" name="Shape 310"/>
          <p:cNvSpPr txBox="1">
            <a:spLocks noGrp="1"/>
          </p:cNvSpPr>
          <p:nvPr>
            <p:ph type="body" idx="1"/>
          </p:nvPr>
        </p:nvSpPr>
        <p:spPr>
          <a:xfrm>
            <a:off x="187522" y="1552242"/>
            <a:ext cx="8201100" cy="4403700"/>
          </a:xfrm>
          <a:prstGeom prst="rect">
            <a:avLst/>
          </a:prstGeom>
        </p:spPr>
        <p:txBody>
          <a:bodyPr lIns="91425" tIns="91425" rIns="91425" bIns="91425" anchor="t" anchorCtr="0">
            <a:noAutofit/>
          </a:bodyPr>
          <a:lstStyle/>
          <a:p>
            <a:pPr marL="457200" lvl="0" indent="-228600" rtl="0">
              <a:spcBef>
                <a:spcPts val="0"/>
              </a:spcBef>
            </a:pPr>
            <a:r>
              <a:rPr lang="en-GB"/>
              <a:t>Need to determine “cauchy </a:t>
            </a:r>
            <a:r>
              <a:rPr lang="en-GB" smtClean="0"/>
              <a:t>prior width” around zero</a:t>
            </a:r>
            <a:endParaRPr lang="en-GB"/>
          </a:p>
          <a:p>
            <a:pPr marL="971550" lvl="1" indent="-285750">
              <a:buFont typeface="Arial" panose="020B0604020202020204" pitchFamily="34" charset="0"/>
              <a:buChar char="•"/>
            </a:pPr>
            <a:r>
              <a:rPr lang="en-GB"/>
              <a:t>Default is .707 – not acceptable to many of our contexts!</a:t>
            </a:r>
          </a:p>
          <a:p>
            <a:pPr marL="971550" lvl="1" indent="-285750">
              <a:buFont typeface="Arial" panose="020B0604020202020204" pitchFamily="34" charset="0"/>
              <a:buChar char="•"/>
            </a:pPr>
            <a:r>
              <a:rPr lang="en-GB"/>
              <a:t>Richard et al. (2003): average (Cohen’s) d in health psychology ~0.3</a:t>
            </a:r>
          </a:p>
          <a:p>
            <a:pPr marL="1428750" lvl="2" indent="-285750">
              <a:buFont typeface="Arial" panose="020B0604020202020204" pitchFamily="34" charset="0"/>
              <a:buChar char="•"/>
            </a:pPr>
            <a:r>
              <a:rPr lang="en-GB"/>
              <a:t>If you think half of your effects are between d = -0.3 and d = 0.3, you set width to 0.3</a:t>
            </a:r>
          </a:p>
        </p:txBody>
      </p:sp>
      <p:pic>
        <p:nvPicPr>
          <p:cNvPr id="311" name="Shape 311"/>
          <p:cNvPicPr preferRelativeResize="0"/>
          <p:nvPr/>
        </p:nvPicPr>
        <p:blipFill rotWithShape="1">
          <a:blip r:embed="rId3">
            <a:alphaModFix/>
          </a:blip>
          <a:srcRect l="6510" t="12773" r="5515" b="10510"/>
          <a:stretch/>
        </p:blipFill>
        <p:spPr>
          <a:xfrm>
            <a:off x="4158225" y="5196599"/>
            <a:ext cx="1298050" cy="1094449"/>
          </a:xfrm>
          <a:prstGeom prst="rect">
            <a:avLst/>
          </a:prstGeom>
          <a:noFill/>
          <a:ln w="9525" cap="flat" cmpd="sng">
            <a:solidFill>
              <a:srgbClr val="000000"/>
            </a:solidFill>
            <a:prstDash val="solid"/>
            <a:round/>
            <a:headEnd type="none" w="med" len="med"/>
            <a:tailEnd type="none" w="med" len="med"/>
          </a:ln>
        </p:spPr>
      </p:pic>
      <p:pic>
        <p:nvPicPr>
          <p:cNvPr id="312" name="Shape 312"/>
          <p:cNvPicPr preferRelativeResize="0"/>
          <p:nvPr/>
        </p:nvPicPr>
        <p:blipFill rotWithShape="1">
          <a:blip r:embed="rId4">
            <a:alphaModFix/>
          </a:blip>
          <a:srcRect l="4594" t="14995" r="3510" b="12032"/>
          <a:stretch/>
        </p:blipFill>
        <p:spPr>
          <a:xfrm>
            <a:off x="2618376" y="4561311"/>
            <a:ext cx="5224241" cy="2116667"/>
          </a:xfrm>
          <a:prstGeom prst="rect">
            <a:avLst/>
          </a:prstGeom>
          <a:noFill/>
          <a:ln w="9525" cap="flat" cmpd="sng">
            <a:solidFill>
              <a:srgbClr val="000000"/>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823</TotalTime>
  <Words>1470</Words>
  <Application>Microsoft Office PowerPoint</Application>
  <PresentationFormat>On-screen Show (4:3)</PresentationFormat>
  <Paragraphs>180</Paragraphs>
  <Slides>34</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PT Sans Narrow</vt:lpstr>
      <vt:lpstr>Wingdings</vt:lpstr>
      <vt:lpstr>Arial</vt:lpstr>
      <vt:lpstr>Open Sans</vt:lpstr>
      <vt:lpstr>Clarendon BT</vt:lpstr>
      <vt:lpstr>tropic</vt:lpstr>
      <vt:lpstr>Bayesian data analysis: getting started</vt:lpstr>
      <vt:lpstr>PowerPoint Presentation</vt:lpstr>
      <vt:lpstr>PowerPoint Presentation</vt:lpstr>
      <vt:lpstr>The bad news...</vt:lpstr>
      <vt:lpstr>PowerPoint Presentation</vt:lpstr>
      <vt:lpstr>PowerPoint Presentation</vt:lpstr>
      <vt:lpstr>PowerPoint Presentation</vt:lpstr>
      <vt:lpstr>Tools of the trade</vt:lpstr>
      <vt:lpstr>Tools of the trade</vt:lpstr>
      <vt:lpstr>Example: BCT usage among girls and boys</vt:lpstr>
      <vt:lpstr>Prior width 0.707</vt:lpstr>
      <vt:lpstr>Prior width 0.30</vt:lpstr>
      <vt:lpstr>Prior width 0.30</vt:lpstr>
      <vt:lpstr>Resources</vt:lpstr>
      <vt:lpstr>Resources</vt:lpstr>
      <vt:lpstr>Thank you! Take home:</vt:lpstr>
      <vt:lpstr>Additional slides</vt:lpstr>
      <vt:lpstr>Maximum Bayes Factor for a given p-value</vt:lpstr>
      <vt:lpstr>Maximum Bayes Factor for a given p-value</vt:lpstr>
      <vt:lpstr>Maximum Bayes Factor for a given p-value</vt:lpstr>
      <vt:lpstr>Maximum Bayes Factor for a given p-value</vt:lpstr>
      <vt:lpstr>A note on p/BF-hacking</vt:lpstr>
      <vt:lpstr>A note on p/BF-hacking</vt:lpstr>
      <vt:lpstr>Equivalence testing (support for H0) in frequentism</vt:lpstr>
      <vt:lpstr>A new kind of selective reporting?</vt:lpstr>
      <vt:lpstr>“But I don’t know which prior to use!”</vt:lpstr>
      <vt:lpstr>Does one ever have zero prior knowledge?</vt:lpstr>
      <vt:lpstr>Power and evidence</vt:lpstr>
      <vt:lpstr>Power and evidence</vt:lpstr>
      <vt:lpstr>Power and evidence</vt:lpstr>
      <vt:lpstr>PowerPoint Presentation</vt:lpstr>
      <vt:lpstr>The pessimistic view…</vt:lpstr>
      <vt:lpstr>Bonus: a great reading list!</vt:lpstr>
      <vt:lpstr>Now it’s really  over!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Move It: an intervention to increase physical activity and reduce sedentary behaviour</dc:title>
  <dc:creator>Heino, Matti T J</dc:creator>
  <cp:lastModifiedBy>Heino, Matti T J</cp:lastModifiedBy>
  <cp:revision>28</cp:revision>
  <dcterms:modified xsi:type="dcterms:W3CDTF">2016-08-26T11:49:57Z</dcterms:modified>
</cp:coreProperties>
</file>