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6" r:id="rId2"/>
    <p:sldId id="267" r:id="rId3"/>
    <p:sldId id="286" r:id="rId4"/>
    <p:sldId id="270" r:id="rId5"/>
    <p:sldId id="274" r:id="rId6"/>
    <p:sldId id="268" r:id="rId7"/>
    <p:sldId id="275" r:id="rId8"/>
    <p:sldId id="272" r:id="rId9"/>
    <p:sldId id="273" r:id="rId10"/>
    <p:sldId id="278" r:id="rId11"/>
    <p:sldId id="277" r:id="rId12"/>
    <p:sldId id="282" r:id="rId13"/>
    <p:sldId id="283" r:id="rId14"/>
    <p:sldId id="279" r:id="rId15"/>
    <p:sldId id="288" r:id="rId16"/>
    <p:sldId id="287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72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044E3-CE88-4802-A329-450833CC9E97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48090-1AA4-4E74-9D93-DF1C7090E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99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89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43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30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243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58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452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051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512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07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938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49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290FC-BB6F-43BB-8953-69CE524D5BFA}" type="datetimeFigureOut">
              <a:rPr lang="en-GB" smtClean="0"/>
              <a:t>26/08/2016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49C0B-4169-428E-A94E-6AE6B2157E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91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3362" y="620555"/>
            <a:ext cx="8883316" cy="1325563"/>
          </a:xfrm>
        </p:spPr>
        <p:txBody>
          <a:bodyPr/>
          <a:lstStyle/>
          <a:p>
            <a:r>
              <a:rPr lang="en-GB" dirty="0" smtClean="0"/>
              <a:t>Bayesian analysis:</a:t>
            </a:r>
            <a:br>
              <a:rPr lang="en-GB" dirty="0" smtClean="0"/>
            </a:br>
            <a:r>
              <a:rPr lang="en-GB" dirty="0" smtClean="0"/>
              <a:t>a brief introduction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157171" y="4329113"/>
            <a:ext cx="39711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 smtClean="0"/>
              <a:t>Robert West</a:t>
            </a:r>
          </a:p>
          <a:p>
            <a:pPr algn="ctr"/>
            <a:r>
              <a:rPr lang="en-GB" sz="2800" dirty="0" smtClean="0"/>
              <a:t>University College London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642" y="5744866"/>
            <a:ext cx="660400" cy="66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1341" y="5844233"/>
            <a:ext cx="2070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@</a:t>
            </a:r>
            <a:r>
              <a:rPr lang="en-GB" sz="2400" dirty="0" err="1" smtClean="0"/>
              <a:t>robertjwest</a:t>
            </a:r>
            <a:endParaRPr lang="en-GB" sz="2400" dirty="0"/>
          </a:p>
        </p:txBody>
      </p:sp>
      <p:pic>
        <p:nvPicPr>
          <p:cNvPr id="1026" name="Picture 2" descr="https://upload.wikimedia.org/wikipedia/commons/thumb/d/da/Random_Walk_example.svg/283px-Random_Walk_example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232" y="2127965"/>
            <a:ext cx="2695575" cy="201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35485" y="6405266"/>
            <a:ext cx="2256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Image from Wikipedia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555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Mrs Jones again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now repeat the test using the probability of 0.08 to create the new prior odds</a:t>
            </a:r>
          </a:p>
          <a:p>
            <a:r>
              <a:rPr lang="en-GB" dirty="0" smtClean="0"/>
              <a:t>The result is once again positive (the ‘bad’ one)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i="1" dirty="0" smtClean="0">
                <a:solidFill>
                  <a:srgbClr val="0070C0"/>
                </a:solidFill>
              </a:rPr>
              <a:t>What is the probability now that the baby has SBS?</a:t>
            </a:r>
            <a:endParaRPr lang="en-GB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2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196975"/>
            <a:ext cx="10515600" cy="698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>
                <a:solidFill>
                  <a:srgbClr val="0070C0"/>
                </a:solidFill>
              </a:rPr>
              <a:t>The answer is 44.9%</a:t>
            </a:r>
          </a:p>
          <a:p>
            <a:endParaRPr lang="en-GB" sz="36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38461" y="2716212"/>
                <a:ext cx="6448426" cy="925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0.449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0.551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0.815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0.083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0.917</m:t>
                          </m:r>
                        </m:den>
                      </m:f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0.9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0.1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61" y="2716212"/>
                <a:ext cx="6448426" cy="9251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100261" y="4229100"/>
            <a:ext cx="8124825" cy="95410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It is still less than 50% but it is climbing rapidly</a:t>
            </a:r>
          </a:p>
          <a:p>
            <a:pPr algn="ctr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7033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Mrs Jones a third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now repeat the test using the probability of 0.45 to create the new prior odds</a:t>
            </a:r>
          </a:p>
          <a:p>
            <a:r>
              <a:rPr lang="en-GB" dirty="0" smtClean="0"/>
              <a:t>The result is once again positive (the ‘bad’ one)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i="1" dirty="0" smtClean="0">
                <a:solidFill>
                  <a:srgbClr val="0070C0"/>
                </a:solidFill>
              </a:rPr>
              <a:t>What is the probability now that the baby has SBS?</a:t>
            </a:r>
            <a:endParaRPr lang="en-GB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3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196975"/>
            <a:ext cx="10515600" cy="698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>
                <a:solidFill>
                  <a:srgbClr val="0070C0"/>
                </a:solidFill>
              </a:rPr>
              <a:t>The answer is 88%</a:t>
            </a:r>
          </a:p>
          <a:p>
            <a:endParaRPr lang="en-GB" sz="36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38461" y="2716212"/>
                <a:ext cx="6448426" cy="925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0.880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0.120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7.335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0.449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0.551</m:t>
                          </m:r>
                        </m:den>
                      </m:f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0.9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0.1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61" y="2716212"/>
                <a:ext cx="6448426" cy="9251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100261" y="4229100"/>
            <a:ext cx="8124825" cy="193899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Now the probability is high, after 3 positive results</a:t>
            </a:r>
          </a:p>
          <a:p>
            <a:pPr algn="ctr"/>
            <a:endParaRPr lang="en-GB" sz="2800" dirty="0"/>
          </a:p>
          <a:p>
            <a:pPr algn="ctr"/>
            <a:r>
              <a:rPr lang="en-GB" sz="3200" dirty="0" smtClean="0">
                <a:solidFill>
                  <a:srgbClr val="0070C0"/>
                </a:solidFill>
              </a:rPr>
              <a:t>‘Priors’ can rapidly become less important as new data is accumulated</a:t>
            </a:r>
            <a:endParaRPr lang="en-GB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0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 does a Bayesian analysis tell us?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As we collect more data it allows us to update our justified strength of belief in a hypothesis relative to another hypothesis</a:t>
            </a:r>
          </a:p>
          <a:p>
            <a:r>
              <a:rPr lang="en-GB" dirty="0" smtClean="0"/>
              <a:t>The more discriminating the data we collect, the greater its impact on our belief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743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 size estimation versus hypothesis testing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Bayesian analysis goes beyond working out Bayes Factors and Posterior Odds, to estimation of effect sizes with ‘credibility intervals’</a:t>
            </a:r>
          </a:p>
          <a:p>
            <a:r>
              <a:rPr lang="en-GB" dirty="0" smtClean="0"/>
              <a:t>Effect size estimation with credibility intervals is the Bayesian equivalent to ‘confidence intervals’ in </a:t>
            </a:r>
            <a:r>
              <a:rPr lang="en-GB" dirty="0" err="1" smtClean="0"/>
              <a:t>frequentist</a:t>
            </a:r>
            <a:r>
              <a:rPr lang="en-GB" dirty="0" smtClean="0"/>
              <a:t> statistics</a:t>
            </a:r>
          </a:p>
          <a:p>
            <a:r>
              <a:rPr lang="en-GB" dirty="0" smtClean="0"/>
              <a:t>As data are gathered Bayesian analysis cumulatively adjusts the effect size and its probability distribution: this can be more useful in many circumstances than comparative hypothesis testing because it provides a direct estimation of what one is trying to assess: how big is the effect?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61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key advantages of Bayesian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provides a rational way of revising beliefs with each new piece of data</a:t>
            </a:r>
          </a:p>
          <a:p>
            <a:r>
              <a:rPr lang="en-GB" dirty="0" smtClean="0"/>
              <a:t>It tests the experimental hypothesis directly, rather than the null hypothesis</a:t>
            </a:r>
          </a:p>
          <a:p>
            <a:r>
              <a:rPr lang="en-GB" dirty="0" smtClean="0"/>
              <a:t>It can be undertaken at any point in a data-gathering exercise without incurring a penalty for ‘data peeking’ and so makes much more efficient use of resources</a:t>
            </a:r>
          </a:p>
          <a:p>
            <a:r>
              <a:rPr lang="en-GB" dirty="0" smtClean="0"/>
              <a:t>It prevents the common mistake of confusing ‘lack of clear evidence for an effect’ with ‘no effect’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14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has Bayesian analysis been used for?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Decrypting cyphers</a:t>
            </a:r>
          </a:p>
          <a:p>
            <a:r>
              <a:rPr lang="en-GB" dirty="0" smtClean="0"/>
              <a:t>Calculating insurance premiums</a:t>
            </a:r>
          </a:p>
          <a:p>
            <a:r>
              <a:rPr lang="en-GB" dirty="0" smtClean="0"/>
              <a:t>Face recognition</a:t>
            </a:r>
          </a:p>
          <a:p>
            <a:r>
              <a:rPr lang="en-GB" dirty="0" smtClean="0"/>
              <a:t>Identifying email SPAM</a:t>
            </a:r>
          </a:p>
          <a:p>
            <a:r>
              <a:rPr lang="en-GB" dirty="0" smtClean="0"/>
              <a:t>Courtroom decisions</a:t>
            </a:r>
          </a:p>
          <a:p>
            <a:r>
              <a:rPr lang="en-GB" dirty="0" smtClean="0"/>
              <a:t>Locating lost valuables (e.g. an A-bomb dropped in the ocean)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541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reading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087" y="2100262"/>
            <a:ext cx="3305175" cy="45053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6800" y="2100262"/>
            <a:ext cx="6477000" cy="440120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A re-analysis of RCTs in Addiction: Beard E et al</a:t>
            </a:r>
            <a:r>
              <a:rPr lang="en-GB" sz="2000" dirty="0"/>
              <a:t> (2016) Using Bayes factors for testing hypotheses about intervention effectiveness in addictions research. Addiction, doi:10.1111/add.13501</a:t>
            </a:r>
            <a:r>
              <a:rPr lang="en-GB" sz="2000" dirty="0" smtClean="0"/>
              <a:t>.</a:t>
            </a:r>
          </a:p>
          <a:p>
            <a:endParaRPr lang="en-GB" sz="2000" dirty="0"/>
          </a:p>
          <a:p>
            <a:r>
              <a:rPr lang="en-GB" sz="2000" dirty="0" smtClean="0"/>
              <a:t>An example RCT: Brown J et al (2016) An </a:t>
            </a:r>
            <a:r>
              <a:rPr lang="en-GB" sz="2000" dirty="0"/>
              <a:t>Online Documentary Film to Motivate Quit Attempts Among Smokers in the General Population (4Weeks2Freedom): A Randomized Controlled Trial</a:t>
            </a:r>
            <a:r>
              <a:rPr lang="en-GB" sz="2000" dirty="0" smtClean="0"/>
              <a:t>. Nicotine </a:t>
            </a:r>
            <a:r>
              <a:rPr lang="en-GB" sz="2000" dirty="0" err="1"/>
              <a:t>Tob</a:t>
            </a:r>
            <a:r>
              <a:rPr lang="en-GB" sz="2000" dirty="0"/>
              <a:t> Res. 2016 May;18(5):1093-100. </a:t>
            </a:r>
            <a:r>
              <a:rPr lang="en-GB" sz="2000" dirty="0" err="1"/>
              <a:t>doi</a:t>
            </a:r>
            <a:r>
              <a:rPr lang="en-GB" sz="2000" dirty="0"/>
              <a:t>: 10.1093/</a:t>
            </a:r>
            <a:r>
              <a:rPr lang="en-GB" sz="2000" dirty="0" err="1"/>
              <a:t>ntr</a:t>
            </a:r>
            <a:r>
              <a:rPr lang="en-GB" sz="2000" dirty="0"/>
              <a:t>/ntv161</a:t>
            </a:r>
            <a:r>
              <a:rPr lang="en-GB" sz="2000" dirty="0" smtClean="0"/>
              <a:t>.</a:t>
            </a:r>
          </a:p>
          <a:p>
            <a:endParaRPr lang="en-GB" sz="2000" dirty="0"/>
          </a:p>
          <a:p>
            <a:r>
              <a:rPr lang="en-GB" sz="2000" dirty="0" err="1" smtClean="0"/>
              <a:t>Zoltan</a:t>
            </a:r>
            <a:r>
              <a:rPr lang="en-GB" sz="2000" dirty="0" smtClean="0"/>
              <a:t> </a:t>
            </a:r>
            <a:r>
              <a:rPr lang="en-GB" sz="2000" dirty="0" err="1" smtClean="0"/>
              <a:t>Dienes</a:t>
            </a:r>
            <a:r>
              <a:rPr lang="en-GB" sz="2000" dirty="0" smtClean="0"/>
              <a:t>’ </a:t>
            </a:r>
            <a:r>
              <a:rPr lang="en-GB" sz="2000" dirty="0"/>
              <a:t>Bayes Calculator: http://www.lifesci.sussex.ac.uk/home/Zoltan_Dienes/inference/Bayes.htm</a:t>
            </a:r>
          </a:p>
        </p:txBody>
      </p:sp>
    </p:spTree>
    <p:extLst>
      <p:ext uri="{BB962C8B-B14F-4D97-AF65-F5344CB8AC3E}">
        <p14:creationId xmlns:p14="http://schemas.microsoft.com/office/powerpoint/2010/main" val="209308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d/d4/Thomas_Bay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0" y="1776413"/>
            <a:ext cx="28956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2450" y="1905000"/>
            <a:ext cx="694372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Thomas Bayes</a:t>
            </a:r>
            <a:r>
              <a:rPr lang="en-GB" sz="2800" dirty="0"/>
              <a:t> (</a:t>
            </a:r>
            <a:r>
              <a:rPr lang="en-GB" sz="2800" dirty="0" smtClean="0"/>
              <a:t>1701</a:t>
            </a:r>
            <a:r>
              <a:rPr lang="en-GB" sz="2800" dirty="0"/>
              <a:t> – </a:t>
            </a:r>
            <a:r>
              <a:rPr lang="en-GB" sz="2800" dirty="0" smtClean="0"/>
              <a:t>1761)</a:t>
            </a:r>
          </a:p>
          <a:p>
            <a:r>
              <a:rPr lang="en-GB" sz="2800" dirty="0" smtClean="0"/>
              <a:t>An English </a:t>
            </a:r>
            <a:r>
              <a:rPr lang="en-GB" sz="2800" dirty="0"/>
              <a:t>statistician, philosopher and </a:t>
            </a:r>
            <a:r>
              <a:rPr lang="en-GB" sz="2800" dirty="0" smtClean="0"/>
              <a:t>Presbyterian minister </a:t>
            </a:r>
            <a:r>
              <a:rPr lang="en-GB" sz="2800" dirty="0"/>
              <a:t>who </a:t>
            </a:r>
            <a:r>
              <a:rPr lang="en-GB" sz="2800" dirty="0" smtClean="0"/>
              <a:t>formulated</a:t>
            </a:r>
            <a:r>
              <a:rPr lang="en-GB" sz="2800" dirty="0"/>
              <a:t> Bayes' theorem. Bayes never published what would eventually become his most famous accomplishment; his notes were edited and published after his death by Richard </a:t>
            </a:r>
            <a:r>
              <a:rPr lang="en-GB" sz="2800" dirty="0" smtClean="0"/>
              <a:t>Price. (Wikipedia)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083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key advantages of Bayesian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provides a rational way of revising beliefs with each new piece of data</a:t>
            </a:r>
          </a:p>
          <a:p>
            <a:r>
              <a:rPr lang="en-GB" dirty="0" smtClean="0"/>
              <a:t>It tests the experimental hypothesis directly, rather than the null hypothesis</a:t>
            </a:r>
          </a:p>
          <a:p>
            <a:r>
              <a:rPr lang="en-GB" dirty="0" smtClean="0"/>
              <a:t>It can be undertaken at any point in a data-gathering exercise without incurring a penalty for ‘data peeking’ and so makes much more efficient use of resources</a:t>
            </a:r>
          </a:p>
          <a:p>
            <a:r>
              <a:rPr lang="en-GB" dirty="0" smtClean="0"/>
              <a:t>It prevents the common mistake of confusing ‘lack of clear evidence for an effect’ with ‘no effect’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9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probability?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7873828"/>
              </p:ext>
            </p:extLst>
          </p:nvPr>
        </p:nvGraphicFramePr>
        <p:xfrm>
          <a:off x="838200" y="1825625"/>
          <a:ext cx="105156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5075"/>
                <a:gridCol w="3552825"/>
                <a:gridCol w="44577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Interpretation of probability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Description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/>
                        <a:t>Example: Probability of rolling a 6 from a die roll 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err="1" smtClean="0"/>
                        <a:t>Frequentist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Long-run proportion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The long-run proportion of times a 6 will occur</a:t>
                      </a:r>
                      <a:endParaRPr lang="en-GB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Bayesian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Justified strength of belief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 smtClean="0"/>
                        <a:t>A justified strength</a:t>
                      </a:r>
                      <a:r>
                        <a:rPr lang="en-GB" sz="2400" baseline="0" dirty="0" smtClean="0"/>
                        <a:t> of belief that a 6 will occur on a given roll</a:t>
                      </a:r>
                      <a:endParaRPr lang="en-GB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33450" y="4791075"/>
            <a:ext cx="102584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The Bayesian approach applies to all situations where there is uncertainty, not just ones where there is presumed to be an indefinite sequence of similar situations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757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837" y="117475"/>
            <a:ext cx="10515600" cy="1325563"/>
          </a:xfrm>
        </p:spPr>
        <p:txBody>
          <a:bodyPr/>
          <a:lstStyle/>
          <a:p>
            <a:r>
              <a:rPr lang="en-GB" dirty="0" smtClean="0"/>
              <a:t>Bayes-Price Rule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1762125"/>
            <a:ext cx="94392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A rule for updating strength of belief in a hypothesis (H1), relative to another hypothesis (H0), in the light of evidence</a:t>
            </a:r>
          </a:p>
          <a:p>
            <a:endParaRPr lang="en-GB" sz="2800" dirty="0"/>
          </a:p>
          <a:p>
            <a:r>
              <a:rPr lang="en-GB" sz="2800" dirty="0" smtClean="0">
                <a:solidFill>
                  <a:srgbClr val="0070C0"/>
                </a:solidFill>
              </a:rPr>
              <a:t>Example</a:t>
            </a:r>
          </a:p>
          <a:p>
            <a:r>
              <a:rPr lang="en-GB" sz="2800" dirty="0" smtClean="0">
                <a:solidFill>
                  <a:srgbClr val="0070C0"/>
                </a:solidFill>
              </a:rPr>
              <a:t>H1: </a:t>
            </a:r>
            <a:r>
              <a:rPr lang="en-GB" sz="2800" dirty="0" err="1" smtClean="0"/>
              <a:t>Varenicline</a:t>
            </a:r>
            <a:r>
              <a:rPr lang="en-GB" sz="2800" dirty="0" smtClean="0"/>
              <a:t> is more effective than nicotine transdermal patch at helping smokers to stop</a:t>
            </a:r>
          </a:p>
          <a:p>
            <a:r>
              <a:rPr lang="en-GB" sz="2800" dirty="0" smtClean="0">
                <a:solidFill>
                  <a:srgbClr val="0070C0"/>
                </a:solidFill>
              </a:rPr>
              <a:t>H0: </a:t>
            </a:r>
            <a:r>
              <a:rPr lang="en-GB" sz="2800" dirty="0" smtClean="0"/>
              <a:t>There is no difference between </a:t>
            </a:r>
            <a:r>
              <a:rPr lang="en-GB" sz="2800" dirty="0" err="1" smtClean="0"/>
              <a:t>varenicline</a:t>
            </a:r>
            <a:r>
              <a:rPr lang="en-GB" sz="2800" dirty="0" smtClean="0"/>
              <a:t> and nicotine transdermal patch</a:t>
            </a:r>
          </a:p>
          <a:p>
            <a:r>
              <a:rPr lang="en-GB" sz="2800" dirty="0" smtClean="0">
                <a:solidFill>
                  <a:srgbClr val="0070C0"/>
                </a:solidFill>
              </a:rPr>
              <a:t>Evidence</a:t>
            </a:r>
            <a:r>
              <a:rPr lang="en-GB" sz="2800" dirty="0" smtClean="0"/>
              <a:t>: Findings from an RCT comparing the two types of treatment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258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837" y="117475"/>
            <a:ext cx="10515600" cy="1325563"/>
          </a:xfrm>
        </p:spPr>
        <p:txBody>
          <a:bodyPr/>
          <a:lstStyle/>
          <a:p>
            <a:r>
              <a:rPr lang="en-GB" dirty="0" smtClean="0"/>
              <a:t>Bayes-Price Rule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8424" y="2047874"/>
                <a:ext cx="6448426" cy="10253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1|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0|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1)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0)</m:t>
                          </m:r>
                        </m:den>
                      </m:f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1)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0)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424" y="2047874"/>
                <a:ext cx="6448426" cy="10253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403132" y="4000500"/>
            <a:ext cx="691901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P(H1|D) is the probability that H1 is true given data, D</a:t>
            </a:r>
          </a:p>
          <a:p>
            <a:r>
              <a:rPr lang="en-GB" sz="2400" dirty="0" smtClean="0"/>
              <a:t>P(H0|D</a:t>
            </a:r>
            <a:r>
              <a:rPr lang="en-GB" sz="2400" dirty="0"/>
              <a:t>) is the probability that </a:t>
            </a:r>
            <a:r>
              <a:rPr lang="en-GB" sz="2400" dirty="0" smtClean="0"/>
              <a:t>H0 </a:t>
            </a:r>
            <a:r>
              <a:rPr lang="en-GB" sz="2400" dirty="0"/>
              <a:t>is true given data, D</a:t>
            </a:r>
          </a:p>
          <a:p>
            <a:r>
              <a:rPr lang="en-GB" sz="2400" dirty="0" smtClean="0"/>
              <a:t>P(D|H1) </a:t>
            </a:r>
            <a:r>
              <a:rPr lang="en-GB" sz="2400" dirty="0"/>
              <a:t>is the probability </a:t>
            </a:r>
            <a:r>
              <a:rPr lang="en-GB" sz="2400" dirty="0" smtClean="0"/>
              <a:t>of observing D given H1</a:t>
            </a:r>
            <a:endParaRPr lang="en-GB" sz="2400" dirty="0"/>
          </a:p>
          <a:p>
            <a:r>
              <a:rPr lang="en-GB" sz="2400" dirty="0" smtClean="0"/>
              <a:t>P(D|H0) </a:t>
            </a:r>
            <a:r>
              <a:rPr lang="en-GB" sz="2400" dirty="0"/>
              <a:t>is the probability </a:t>
            </a:r>
            <a:r>
              <a:rPr lang="en-GB" sz="2400" dirty="0" smtClean="0"/>
              <a:t>of observing D given H0</a:t>
            </a:r>
          </a:p>
          <a:p>
            <a:r>
              <a:rPr lang="en-GB" sz="2400" dirty="0" smtClean="0"/>
              <a:t>P(H1)/P(H0) are the prior odds of H1 versus H0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0398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837" y="117475"/>
            <a:ext cx="10515600" cy="1325563"/>
          </a:xfrm>
        </p:spPr>
        <p:txBody>
          <a:bodyPr/>
          <a:lstStyle/>
          <a:p>
            <a:r>
              <a:rPr lang="en-GB" dirty="0" smtClean="0"/>
              <a:t>Bayes-Price Rule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38424" y="2047874"/>
                <a:ext cx="6448426" cy="10253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1|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0|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1)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0)</m:t>
                          </m:r>
                        </m:den>
                      </m:f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1)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0)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8424" y="2047874"/>
                <a:ext cx="6448426" cy="102534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2743200" y="3678055"/>
            <a:ext cx="1724025" cy="904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Posterior odds</a:t>
            </a:r>
            <a:endParaRPr lang="en-GB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5038725" y="3678055"/>
            <a:ext cx="1724025" cy="904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Prior odds</a:t>
            </a:r>
            <a:endParaRPr lang="en-GB" sz="2800" dirty="0"/>
          </a:p>
        </p:txBody>
      </p:sp>
      <p:sp>
        <p:nvSpPr>
          <p:cNvPr id="8" name="Rounded Rectangle 7"/>
          <p:cNvSpPr/>
          <p:nvPr/>
        </p:nvSpPr>
        <p:spPr>
          <a:xfrm>
            <a:off x="7334250" y="3678055"/>
            <a:ext cx="1943100" cy="904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Likelihood ratio</a:t>
            </a:r>
            <a:endParaRPr lang="en-GB" sz="2800" dirty="0"/>
          </a:p>
        </p:txBody>
      </p:sp>
      <p:sp>
        <p:nvSpPr>
          <p:cNvPr id="4" name="Right Arrow 3"/>
          <p:cNvSpPr/>
          <p:nvPr/>
        </p:nvSpPr>
        <p:spPr>
          <a:xfrm rot="17460909">
            <a:off x="3539051" y="3343275"/>
            <a:ext cx="566738" cy="24765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ight Arrow 8"/>
          <p:cNvSpPr/>
          <p:nvPr/>
        </p:nvSpPr>
        <p:spPr>
          <a:xfrm rot="16200000">
            <a:off x="5703093" y="3317717"/>
            <a:ext cx="566738" cy="24765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Arrow 9"/>
          <p:cNvSpPr/>
          <p:nvPr/>
        </p:nvSpPr>
        <p:spPr>
          <a:xfrm rot="15017480">
            <a:off x="7709253" y="3317716"/>
            <a:ext cx="566738" cy="24765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7992622" y="5083733"/>
            <a:ext cx="1943100" cy="904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Aka ‘Bayes Factor’</a:t>
            </a:r>
            <a:endParaRPr lang="en-GB" sz="2800" dirty="0"/>
          </a:p>
        </p:txBody>
      </p:sp>
      <p:sp>
        <p:nvSpPr>
          <p:cNvPr id="12" name="Right Arrow 11"/>
          <p:cNvSpPr/>
          <p:nvPr/>
        </p:nvSpPr>
        <p:spPr>
          <a:xfrm rot="15017480">
            <a:off x="8216662" y="4731625"/>
            <a:ext cx="566738" cy="247650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59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Mrs Jones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Mrs Jones is pregnant. She is in a ‘high-risk’ group for the </a:t>
            </a:r>
            <a:r>
              <a:rPr lang="en-GB" dirty="0" err="1" smtClean="0"/>
              <a:t>fetus</a:t>
            </a:r>
            <a:r>
              <a:rPr lang="en-GB" dirty="0" smtClean="0"/>
              <a:t> having ‘sick baby syndrome (SBS)’ with prevalence of </a:t>
            </a:r>
            <a:r>
              <a:rPr lang="en-GB" dirty="0" smtClean="0">
                <a:solidFill>
                  <a:srgbClr val="0070C0"/>
                </a:solidFill>
              </a:rPr>
              <a:t>1 in 100</a:t>
            </a:r>
          </a:p>
          <a:p>
            <a:r>
              <a:rPr lang="en-GB" dirty="0" smtClean="0"/>
              <a:t>There is a test for SBS which is </a:t>
            </a:r>
            <a:r>
              <a:rPr lang="en-GB" dirty="0" smtClean="0">
                <a:solidFill>
                  <a:srgbClr val="0070C0"/>
                </a:solidFill>
              </a:rPr>
              <a:t>90% sensitive </a:t>
            </a:r>
            <a:r>
              <a:rPr lang="en-GB" dirty="0" smtClean="0"/>
              <a:t>(picks up SBS 90% of the time if it present), and </a:t>
            </a:r>
            <a:r>
              <a:rPr lang="en-GB" dirty="0" smtClean="0">
                <a:solidFill>
                  <a:srgbClr val="0070C0"/>
                </a:solidFill>
              </a:rPr>
              <a:t>90% specific </a:t>
            </a:r>
            <a:r>
              <a:rPr lang="en-GB" dirty="0" smtClean="0"/>
              <a:t>(correctly indicates when SBS is not present 90% of the time)</a:t>
            </a:r>
          </a:p>
          <a:p>
            <a:r>
              <a:rPr lang="en-GB" dirty="0" smtClean="0"/>
              <a:t>Mrs Jones takes the test and it is positive (the ‘bad’ result)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i="1" dirty="0" smtClean="0">
                <a:solidFill>
                  <a:srgbClr val="0070C0"/>
                </a:solidFill>
              </a:rPr>
              <a:t>What is the probability that the baby has SBS?</a:t>
            </a:r>
            <a:endParaRPr lang="en-GB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58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196975"/>
            <a:ext cx="10515600" cy="698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>
                <a:solidFill>
                  <a:srgbClr val="0070C0"/>
                </a:solidFill>
              </a:rPr>
              <a:t>The answer is 8.3%</a:t>
            </a:r>
          </a:p>
          <a:p>
            <a:endParaRPr lang="en-GB" sz="36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938461" y="2716212"/>
                <a:ext cx="6448426" cy="9251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0.083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0.917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0.091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0.01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</m:t>
                          </m:r>
                        </m:den>
                      </m:f>
                      <m:r>
                        <a:rPr lang="en-GB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0.9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0.1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61" y="2716212"/>
                <a:ext cx="6448426" cy="9251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100261" y="4229100"/>
            <a:ext cx="8124825" cy="187743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The reason it is so low is that the prior odds were only 1:99</a:t>
            </a:r>
          </a:p>
          <a:p>
            <a:pPr algn="ctr"/>
            <a:endParaRPr lang="en-GB" sz="2800" dirty="0"/>
          </a:p>
          <a:p>
            <a:pPr algn="ctr"/>
            <a:r>
              <a:rPr lang="en-GB" sz="3200" dirty="0" smtClean="0">
                <a:solidFill>
                  <a:srgbClr val="0070C0"/>
                </a:solidFill>
              </a:rPr>
              <a:t>‘Priors’ matter</a:t>
            </a:r>
            <a:endParaRPr lang="en-GB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87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6894</TotalTime>
  <Words>838</Words>
  <Application>Microsoft Office PowerPoint</Application>
  <PresentationFormat>Widescreen</PresentationFormat>
  <Paragraphs>97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Office Theme</vt:lpstr>
      <vt:lpstr>Bayesian analysis: a brief introduction</vt:lpstr>
      <vt:lpstr>PowerPoint Presentation</vt:lpstr>
      <vt:lpstr>Some key advantages of Bayesian analysis</vt:lpstr>
      <vt:lpstr>What is probability?</vt:lpstr>
      <vt:lpstr>Bayes-Price Rule</vt:lpstr>
      <vt:lpstr>Bayes-Price Rule</vt:lpstr>
      <vt:lpstr>Bayes-Price Rule</vt:lpstr>
      <vt:lpstr>Mrs Jones</vt:lpstr>
      <vt:lpstr>PowerPoint Presentation</vt:lpstr>
      <vt:lpstr>Mrs Jones again</vt:lpstr>
      <vt:lpstr>PowerPoint Presentation</vt:lpstr>
      <vt:lpstr>Mrs Jones a third time</vt:lpstr>
      <vt:lpstr>PowerPoint Presentation</vt:lpstr>
      <vt:lpstr>So what does a Bayesian analysis tell us?</vt:lpstr>
      <vt:lpstr>Effect size estimation versus hypothesis testing</vt:lpstr>
      <vt:lpstr>Some key advantages of Bayesian analysis</vt:lpstr>
      <vt:lpstr>What has Bayesian analysis been used for?</vt:lpstr>
      <vt:lpstr>Further reading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Human Behaviour Change Project</dc:title>
  <dc:creator>uclephitdept@outlook.com</dc:creator>
  <cp:lastModifiedBy>uclephitdept@outlook.com</cp:lastModifiedBy>
  <cp:revision>140</cp:revision>
  <dcterms:created xsi:type="dcterms:W3CDTF">2016-03-20T18:21:29Z</dcterms:created>
  <dcterms:modified xsi:type="dcterms:W3CDTF">2016-08-26T19:43:19Z</dcterms:modified>
</cp:coreProperties>
</file>